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8"/>
  </p:notesMasterIdLst>
  <p:sldIdLst>
    <p:sldId id="256" r:id="rId2"/>
    <p:sldId id="257" r:id="rId3"/>
    <p:sldId id="259" r:id="rId4"/>
    <p:sldId id="258" r:id="rId5"/>
    <p:sldId id="260" r:id="rId6"/>
    <p:sldId id="265" r:id="rId7"/>
    <p:sldId id="267" r:id="rId8"/>
    <p:sldId id="269" r:id="rId9"/>
    <p:sldId id="262" r:id="rId10"/>
    <p:sldId id="263" r:id="rId11"/>
    <p:sldId id="261" r:id="rId12"/>
    <p:sldId id="266" r:id="rId13"/>
    <p:sldId id="264" r:id="rId14"/>
    <p:sldId id="268" r:id="rId15"/>
    <p:sldId id="270" r:id="rId16"/>
    <p:sldId id="271" r:id="rId17"/>
    <p:sldId id="273" r:id="rId18"/>
    <p:sldId id="274" r:id="rId19"/>
    <p:sldId id="277" r:id="rId20"/>
    <p:sldId id="275" r:id="rId21"/>
    <p:sldId id="276" r:id="rId22"/>
    <p:sldId id="279" r:id="rId23"/>
    <p:sldId id="294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5" r:id="rId38"/>
    <p:sldId id="296" r:id="rId39"/>
    <p:sldId id="297" r:id="rId40"/>
    <p:sldId id="299" r:id="rId41"/>
    <p:sldId id="298" r:id="rId42"/>
    <p:sldId id="302" r:id="rId43"/>
    <p:sldId id="303" r:id="rId44"/>
    <p:sldId id="301" r:id="rId45"/>
    <p:sldId id="304" r:id="rId46"/>
    <p:sldId id="305" r:id="rId47"/>
    <p:sldId id="306" r:id="rId48"/>
    <p:sldId id="307" r:id="rId49"/>
    <p:sldId id="308" r:id="rId50"/>
    <p:sldId id="309" r:id="rId51"/>
    <p:sldId id="310" r:id="rId52"/>
    <p:sldId id="311" r:id="rId53"/>
    <p:sldId id="312" r:id="rId54"/>
    <p:sldId id="313" r:id="rId55"/>
    <p:sldId id="314" r:id="rId56"/>
    <p:sldId id="315" r:id="rId57"/>
    <p:sldId id="316" r:id="rId58"/>
    <p:sldId id="317" r:id="rId59"/>
    <p:sldId id="318" r:id="rId60"/>
    <p:sldId id="319" r:id="rId61"/>
    <p:sldId id="320" r:id="rId62"/>
    <p:sldId id="321" r:id="rId63"/>
    <p:sldId id="322" r:id="rId64"/>
    <p:sldId id="323" r:id="rId65"/>
    <p:sldId id="325" r:id="rId66"/>
    <p:sldId id="326" r:id="rId67"/>
    <p:sldId id="327" r:id="rId68"/>
    <p:sldId id="328" r:id="rId69"/>
    <p:sldId id="329" r:id="rId70"/>
    <p:sldId id="330" r:id="rId71"/>
    <p:sldId id="331" r:id="rId72"/>
    <p:sldId id="332" r:id="rId73"/>
    <p:sldId id="333" r:id="rId74"/>
    <p:sldId id="334" r:id="rId75"/>
    <p:sldId id="335" r:id="rId76"/>
    <p:sldId id="336" r:id="rId77"/>
    <p:sldId id="339" r:id="rId78"/>
    <p:sldId id="337" r:id="rId79"/>
    <p:sldId id="338" r:id="rId80"/>
    <p:sldId id="340" r:id="rId81"/>
    <p:sldId id="341" r:id="rId82"/>
    <p:sldId id="342" r:id="rId83"/>
    <p:sldId id="347" r:id="rId84"/>
    <p:sldId id="343" r:id="rId85"/>
    <p:sldId id="344" r:id="rId86"/>
    <p:sldId id="345" r:id="rId87"/>
    <p:sldId id="346" r:id="rId88"/>
    <p:sldId id="348" r:id="rId89"/>
    <p:sldId id="349" r:id="rId90"/>
    <p:sldId id="350" r:id="rId91"/>
    <p:sldId id="351" r:id="rId92"/>
    <p:sldId id="352" r:id="rId93"/>
    <p:sldId id="353" r:id="rId94"/>
    <p:sldId id="354" r:id="rId95"/>
    <p:sldId id="355" r:id="rId96"/>
    <p:sldId id="356" r:id="rId97"/>
  </p:sldIdLst>
  <p:sldSz cx="9144000" cy="6858000" type="screen4x3"/>
  <p:notesSz cx="6858000" cy="9144000"/>
  <p:defaultTextStyle>
    <a:defPPr>
      <a:defRPr lang="ca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1474" autoAdjust="0"/>
  </p:normalViewPr>
  <p:slideViewPr>
    <p:cSldViewPr>
      <p:cViewPr>
        <p:scale>
          <a:sx n="60" d="100"/>
          <a:sy n="60" d="100"/>
        </p:scale>
        <p:origin x="-1644" y="-24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97" Type="http://schemas.openxmlformats.org/officeDocument/2006/relationships/slide" Target="slides/slide9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presProps" Target="presProps.xml"/><Relationship Id="rId10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9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74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7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4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2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5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8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61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64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67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70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7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2DA550-E0B8-46A4-A6D8-069E9B612C3C}" type="datetimeFigureOut">
              <a:rPr lang="en-GB" smtClean="0"/>
              <a:t>10/08/2017</a:t>
            </a:fld>
            <a:endParaRPr lang="en-GB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GB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47FDAB-344D-4CF9-8AAF-04D57C93A691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52008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47FDAB-344D-4CF9-8AAF-04D57C93A691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38684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47FDAB-344D-4CF9-8AAF-04D57C93A691}" type="slidenum">
              <a:rPr lang="en-GB" smtClean="0"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73396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47FDAB-344D-4CF9-8AAF-04D57C93A691}" type="slidenum">
              <a:rPr lang="en-GB" smtClean="0"/>
              <a:t>51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25478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47FDAB-344D-4CF9-8AAF-04D57C93A691}" type="slidenum">
              <a:rPr lang="en-GB" smtClean="0"/>
              <a:t>63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27875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47FDAB-344D-4CF9-8AAF-04D57C93A691}" type="slidenum">
              <a:rPr lang="en-GB" smtClean="0"/>
              <a:t>94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280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GB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n-GB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85D80-9F65-433D-8644-C8D18C3CFA99}" type="datetimeFigureOut">
              <a:rPr lang="en-GB" smtClean="0"/>
              <a:t>10/08/2017</a:t>
            </a:fld>
            <a:endParaRPr lang="en-GB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ADC7D-58AD-4882-B077-61A6B8422E4E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34934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GB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GB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85D80-9F65-433D-8644-C8D18C3CFA99}" type="datetimeFigureOut">
              <a:rPr lang="en-GB" smtClean="0"/>
              <a:t>10/08/2017</a:t>
            </a:fld>
            <a:endParaRPr lang="en-GB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ADC7D-58AD-4882-B077-61A6B8422E4E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62146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GB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GB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85D80-9F65-433D-8644-C8D18C3CFA99}" type="datetimeFigureOut">
              <a:rPr lang="en-GB" smtClean="0"/>
              <a:t>10/08/2017</a:t>
            </a:fld>
            <a:endParaRPr lang="en-GB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ADC7D-58AD-4882-B077-61A6B8422E4E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62205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GB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GB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85D80-9F65-433D-8644-C8D18C3CFA99}" type="datetimeFigureOut">
              <a:rPr lang="en-GB" smtClean="0"/>
              <a:t>10/08/2017</a:t>
            </a:fld>
            <a:endParaRPr lang="en-GB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ADC7D-58AD-4882-B077-61A6B8422E4E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78201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n-GB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85D80-9F65-433D-8644-C8D18C3CFA99}" type="datetimeFigureOut">
              <a:rPr lang="en-GB" smtClean="0"/>
              <a:t>10/08/2017</a:t>
            </a:fld>
            <a:endParaRPr lang="en-GB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ADC7D-58AD-4882-B077-61A6B8422E4E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4716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GB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GB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GB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85D80-9F65-433D-8644-C8D18C3CFA99}" type="datetimeFigureOut">
              <a:rPr lang="en-GB" smtClean="0"/>
              <a:t>10/08/2017</a:t>
            </a:fld>
            <a:endParaRPr lang="en-GB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ADC7D-58AD-4882-B077-61A6B8422E4E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68872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GB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GB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GB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85D80-9F65-433D-8644-C8D18C3CFA99}" type="datetimeFigureOut">
              <a:rPr lang="en-GB" smtClean="0"/>
              <a:t>10/08/2017</a:t>
            </a:fld>
            <a:endParaRPr lang="en-GB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ADC7D-58AD-4882-B077-61A6B8422E4E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676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GB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85D80-9F65-433D-8644-C8D18C3CFA99}" type="datetimeFigureOut">
              <a:rPr lang="en-GB" smtClean="0"/>
              <a:t>10/08/2017</a:t>
            </a:fld>
            <a:endParaRPr lang="en-GB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ADC7D-58AD-4882-B077-61A6B8422E4E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86456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85D80-9F65-433D-8644-C8D18C3CFA99}" type="datetimeFigureOut">
              <a:rPr lang="en-GB" smtClean="0"/>
              <a:t>10/08/2017</a:t>
            </a:fld>
            <a:endParaRPr lang="en-GB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ADC7D-58AD-4882-B077-61A6B8422E4E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11511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n-GB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GB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85D80-9F65-433D-8644-C8D18C3CFA99}" type="datetimeFigureOut">
              <a:rPr lang="en-GB" smtClean="0"/>
              <a:t>10/08/2017</a:t>
            </a:fld>
            <a:endParaRPr lang="en-GB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ADC7D-58AD-4882-B077-61A6B8422E4E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58603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n-GB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85D80-9F65-433D-8644-C8D18C3CFA99}" type="datetimeFigureOut">
              <a:rPr lang="en-GB" smtClean="0"/>
              <a:t>10/08/2017</a:t>
            </a:fld>
            <a:endParaRPr lang="en-GB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ADC7D-58AD-4882-B077-61A6B8422E4E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53529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GB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GB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B85D80-9F65-433D-8644-C8D18C3CFA99}" type="datetimeFigureOut">
              <a:rPr lang="en-GB" smtClean="0"/>
              <a:t>10/08/2017</a:t>
            </a:fld>
            <a:endParaRPr lang="en-GB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7ADC7D-58AD-4882-B077-61A6B8422E4E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88663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a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49.emf"/><Relationship Id="rId4" Type="http://schemas.openxmlformats.org/officeDocument/2006/relationships/package" Target="../embeddings/Microsoft_Excel_Worksheet1.xlsx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52.emf"/><Relationship Id="rId4" Type="http://schemas.openxmlformats.org/officeDocument/2006/relationships/package" Target="../embeddings/Microsoft_Excel_Worksheet2.xlsx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55.emf"/><Relationship Id="rId4" Type="http://schemas.openxmlformats.org/officeDocument/2006/relationships/package" Target="../embeddings/Microsoft_Excel_Worksheet3.xlsx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58.emf"/><Relationship Id="rId4" Type="http://schemas.openxmlformats.org/officeDocument/2006/relationships/package" Target="../embeddings/Microsoft_Excel_Worksheet4.xlsx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61.emf"/><Relationship Id="rId4" Type="http://schemas.openxmlformats.org/officeDocument/2006/relationships/package" Target="../embeddings/Microsoft_Excel_Worksheet5.xlsx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64.emf"/><Relationship Id="rId4" Type="http://schemas.openxmlformats.org/officeDocument/2006/relationships/package" Target="../embeddings/Microsoft_Excel_Worksheet6.xlsx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67.emf"/><Relationship Id="rId4" Type="http://schemas.openxmlformats.org/officeDocument/2006/relationships/package" Target="../embeddings/Microsoft_Excel_Worksheet7.xlsx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70.emf"/><Relationship Id="rId4" Type="http://schemas.openxmlformats.org/officeDocument/2006/relationships/package" Target="../embeddings/Microsoft_Excel_Worksheet8.xlsx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71.emf"/><Relationship Id="rId4" Type="http://schemas.openxmlformats.org/officeDocument/2006/relationships/package" Target="../embeddings/Microsoft_Excel_Worksheet9.xlsx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74.emf"/><Relationship Id="rId4" Type="http://schemas.openxmlformats.org/officeDocument/2006/relationships/package" Target="../embeddings/Microsoft_Excel_Worksheet10.xlsx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5" Type="http://schemas.openxmlformats.org/officeDocument/2006/relationships/image" Target="../media/image77.emf"/><Relationship Id="rId4" Type="http://schemas.openxmlformats.org/officeDocument/2006/relationships/package" Target="../embeddings/Microsoft_Excel_Worksheet11.xlsx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emf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5" Type="http://schemas.openxmlformats.org/officeDocument/2006/relationships/image" Target="../media/image84.emf"/><Relationship Id="rId4" Type="http://schemas.openxmlformats.org/officeDocument/2006/relationships/package" Target="../embeddings/Microsoft_Excel_Worksheet12.xlsx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emf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iki.ds.unipi.gr/download/attachments/44367916/worddav7d4d726ede785156a3cec903f0b1242d.png?version=1&amp;modificationDate=1499334293000&amp;api=v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721" y="144882"/>
            <a:ext cx="6406784" cy="6596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3 Rectángulo redondeado"/>
          <p:cNvSpPr/>
          <p:nvPr/>
        </p:nvSpPr>
        <p:spPr>
          <a:xfrm>
            <a:off x="4644008" y="186148"/>
            <a:ext cx="3024336" cy="825322"/>
          </a:xfrm>
          <a:prstGeom prst="roundRect">
            <a:avLst/>
          </a:prstGeom>
          <a:noFill/>
          <a:ln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882626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ESPD-EDM-02.00.00-asciidoc\espd-data-model\docs\src\main\asciidoc\images\PaymentOfTaxes_EO_mock-up-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025" y="404664"/>
            <a:ext cx="8526463" cy="5610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3 Rectángulo redondeado"/>
          <p:cNvSpPr/>
          <p:nvPr/>
        </p:nvSpPr>
        <p:spPr>
          <a:xfrm>
            <a:off x="3779912" y="2564904"/>
            <a:ext cx="5184576" cy="1872208"/>
          </a:xfrm>
          <a:prstGeom prst="roundRect">
            <a:avLst/>
          </a:prstGeom>
          <a:noFill/>
          <a:ln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4 CuadroTexto"/>
          <p:cNvSpPr txBox="1"/>
          <p:nvPr/>
        </p:nvSpPr>
        <p:spPr>
          <a:xfrm>
            <a:off x="1301387" y="2764340"/>
            <a:ext cx="208823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rgbClr val="00B050"/>
                </a:solidFill>
              </a:rPr>
              <a:t>This group of property is shown only if the answer to the previous QUESTION is ‘No’</a:t>
            </a:r>
            <a:endParaRPr lang="en-GB" dirty="0">
              <a:solidFill>
                <a:srgbClr val="00B050"/>
              </a:solidFill>
            </a:endParaRPr>
          </a:p>
        </p:txBody>
      </p:sp>
      <p:cxnSp>
        <p:nvCxnSpPr>
          <p:cNvPr id="7" name="6 Conector recto de flecha"/>
          <p:cNvCxnSpPr>
            <a:stCxn id="5" idx="3"/>
            <a:endCxn id="4" idx="1"/>
          </p:cNvCxnSpPr>
          <p:nvPr/>
        </p:nvCxnSpPr>
        <p:spPr>
          <a:xfrm flipV="1">
            <a:off x="3389619" y="3501008"/>
            <a:ext cx="390293" cy="1996"/>
          </a:xfrm>
          <a:prstGeom prst="straightConnector1">
            <a:avLst/>
          </a:prstGeom>
          <a:ln w="19050">
            <a:solidFill>
              <a:srgbClr val="92D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8 Elipse"/>
          <p:cNvSpPr/>
          <p:nvPr/>
        </p:nvSpPr>
        <p:spPr>
          <a:xfrm>
            <a:off x="8820472" y="3205443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9</a:t>
            </a:r>
            <a:endParaRPr lang="en-GB" sz="1200" dirty="0"/>
          </a:p>
        </p:txBody>
      </p:sp>
      <p:sp>
        <p:nvSpPr>
          <p:cNvPr id="10" name="9 Elipse"/>
          <p:cNvSpPr/>
          <p:nvPr/>
        </p:nvSpPr>
        <p:spPr>
          <a:xfrm>
            <a:off x="8820472" y="3645024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16" name="15 CuadroTexto"/>
          <p:cNvSpPr txBox="1"/>
          <p:nvPr/>
        </p:nvSpPr>
        <p:spPr>
          <a:xfrm>
            <a:off x="8770210" y="3629258"/>
            <a:ext cx="3289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100" dirty="0" smtClean="0">
                <a:solidFill>
                  <a:schemeClr val="bg1"/>
                </a:solidFill>
              </a:rPr>
              <a:t>10</a:t>
            </a:r>
            <a:endParaRPr lang="en-GB" sz="1100" dirty="0">
              <a:solidFill>
                <a:schemeClr val="bg1"/>
              </a:solidFill>
            </a:endParaRPr>
          </a:p>
        </p:txBody>
      </p:sp>
      <p:sp>
        <p:nvSpPr>
          <p:cNvPr id="11" name="10 Rectángulo"/>
          <p:cNvSpPr/>
          <p:nvPr/>
        </p:nvSpPr>
        <p:spPr>
          <a:xfrm>
            <a:off x="647943" y="1772816"/>
            <a:ext cx="1224136" cy="4162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93311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ESPD-EDM-02.00.00-asciidoc\espd-data-model\docs\src\main\asciidoc\images\PaymentOfTaxes_CA_mock-up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36712" y="610922"/>
            <a:ext cx="11687175" cy="623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4 Rectángulo redondeado"/>
          <p:cNvSpPr/>
          <p:nvPr/>
        </p:nvSpPr>
        <p:spPr>
          <a:xfrm>
            <a:off x="-1791274" y="1804944"/>
            <a:ext cx="11600604" cy="496742"/>
          </a:xfrm>
          <a:prstGeom prst="roundRect">
            <a:avLst/>
          </a:prstGeom>
          <a:noFill/>
          <a:ln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5 CuadroTexto"/>
          <p:cNvSpPr txBox="1"/>
          <p:nvPr/>
        </p:nvSpPr>
        <p:spPr>
          <a:xfrm>
            <a:off x="9900592" y="1844824"/>
            <a:ext cx="1747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smtClean="0">
                <a:solidFill>
                  <a:srgbClr val="00B050"/>
                </a:solidFill>
              </a:rPr>
              <a:t>EU </a:t>
            </a:r>
            <a:r>
              <a:rPr lang="en-GB" b="1" dirty="0" err="1" smtClean="0">
                <a:solidFill>
                  <a:srgbClr val="00B050"/>
                </a:solidFill>
              </a:rPr>
              <a:t>PoT</a:t>
            </a:r>
            <a:r>
              <a:rPr lang="en-GB" b="1" dirty="0" smtClean="0">
                <a:solidFill>
                  <a:srgbClr val="00B050"/>
                </a:solidFill>
              </a:rPr>
              <a:t> Criterion</a:t>
            </a:r>
            <a:endParaRPr lang="en-GB" b="1" dirty="0">
              <a:solidFill>
                <a:srgbClr val="00B050"/>
              </a:solidFill>
            </a:endParaRPr>
          </a:p>
        </p:txBody>
      </p:sp>
      <p:sp>
        <p:nvSpPr>
          <p:cNvPr id="7" name="6 Rectángulo redondeado"/>
          <p:cNvSpPr/>
          <p:nvPr/>
        </p:nvSpPr>
        <p:spPr>
          <a:xfrm>
            <a:off x="-1750752" y="2492896"/>
            <a:ext cx="11600604" cy="864096"/>
          </a:xfrm>
          <a:prstGeom prst="roundRect">
            <a:avLst/>
          </a:prstGeom>
          <a:noFill/>
          <a:ln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7 CuadroTexto"/>
          <p:cNvSpPr txBox="1"/>
          <p:nvPr/>
        </p:nvSpPr>
        <p:spPr>
          <a:xfrm>
            <a:off x="9864907" y="2728656"/>
            <a:ext cx="1765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smtClean="0">
                <a:solidFill>
                  <a:srgbClr val="00B050"/>
                </a:solidFill>
              </a:rPr>
              <a:t>FI </a:t>
            </a:r>
            <a:r>
              <a:rPr lang="en-GB" b="1" dirty="0" err="1" smtClean="0">
                <a:solidFill>
                  <a:srgbClr val="00B050"/>
                </a:solidFill>
              </a:rPr>
              <a:t>PoT</a:t>
            </a:r>
            <a:r>
              <a:rPr lang="en-GB" b="1" dirty="0" smtClean="0">
                <a:solidFill>
                  <a:srgbClr val="00B050"/>
                </a:solidFill>
              </a:rPr>
              <a:t> Criterion I</a:t>
            </a:r>
            <a:endParaRPr lang="en-GB" b="1" dirty="0">
              <a:solidFill>
                <a:srgbClr val="00B050"/>
              </a:solidFill>
            </a:endParaRPr>
          </a:p>
        </p:txBody>
      </p:sp>
      <p:sp>
        <p:nvSpPr>
          <p:cNvPr id="9" name="8 Rectángulo redondeado"/>
          <p:cNvSpPr/>
          <p:nvPr/>
        </p:nvSpPr>
        <p:spPr>
          <a:xfrm>
            <a:off x="-1764704" y="3356992"/>
            <a:ext cx="11600604" cy="1152128"/>
          </a:xfrm>
          <a:prstGeom prst="roundRect">
            <a:avLst/>
          </a:prstGeom>
          <a:noFill/>
          <a:ln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9 CuadroTexto"/>
          <p:cNvSpPr txBox="1"/>
          <p:nvPr/>
        </p:nvSpPr>
        <p:spPr>
          <a:xfrm>
            <a:off x="9850955" y="3707740"/>
            <a:ext cx="1826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smtClean="0">
                <a:solidFill>
                  <a:srgbClr val="00B050"/>
                </a:solidFill>
              </a:rPr>
              <a:t>FI </a:t>
            </a:r>
            <a:r>
              <a:rPr lang="en-GB" b="1" dirty="0" err="1" smtClean="0">
                <a:solidFill>
                  <a:srgbClr val="00B050"/>
                </a:solidFill>
              </a:rPr>
              <a:t>PoT</a:t>
            </a:r>
            <a:r>
              <a:rPr lang="en-GB" b="1" dirty="0" smtClean="0">
                <a:solidFill>
                  <a:srgbClr val="00B050"/>
                </a:solidFill>
              </a:rPr>
              <a:t> Criterion II</a:t>
            </a:r>
            <a:endParaRPr lang="en-GB" b="1" dirty="0">
              <a:solidFill>
                <a:srgbClr val="00B050"/>
              </a:solidFill>
            </a:endParaRPr>
          </a:p>
        </p:txBody>
      </p:sp>
      <p:sp>
        <p:nvSpPr>
          <p:cNvPr id="11" name="10 Rectángulo redondeado"/>
          <p:cNvSpPr/>
          <p:nvPr/>
        </p:nvSpPr>
        <p:spPr>
          <a:xfrm>
            <a:off x="-1764704" y="4509120"/>
            <a:ext cx="11600604" cy="936104"/>
          </a:xfrm>
          <a:prstGeom prst="roundRect">
            <a:avLst/>
          </a:prstGeom>
          <a:noFill/>
          <a:ln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11 CuadroTexto"/>
          <p:cNvSpPr txBox="1"/>
          <p:nvPr/>
        </p:nvSpPr>
        <p:spPr>
          <a:xfrm>
            <a:off x="9850955" y="4753610"/>
            <a:ext cx="1886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smtClean="0">
                <a:solidFill>
                  <a:srgbClr val="00B050"/>
                </a:solidFill>
              </a:rPr>
              <a:t>FI </a:t>
            </a:r>
            <a:r>
              <a:rPr lang="en-GB" b="1" dirty="0" err="1" smtClean="0">
                <a:solidFill>
                  <a:srgbClr val="00B050"/>
                </a:solidFill>
              </a:rPr>
              <a:t>PoT</a:t>
            </a:r>
            <a:r>
              <a:rPr lang="en-GB" b="1" dirty="0" smtClean="0">
                <a:solidFill>
                  <a:srgbClr val="00B050"/>
                </a:solidFill>
              </a:rPr>
              <a:t> Criterion III</a:t>
            </a:r>
            <a:endParaRPr lang="en-GB" b="1" dirty="0">
              <a:solidFill>
                <a:srgbClr val="00B050"/>
              </a:solidFill>
            </a:endParaRPr>
          </a:p>
        </p:txBody>
      </p:sp>
      <p:sp>
        <p:nvSpPr>
          <p:cNvPr id="13" name="12 Rectángulo redondeado"/>
          <p:cNvSpPr/>
          <p:nvPr/>
        </p:nvSpPr>
        <p:spPr>
          <a:xfrm>
            <a:off x="-1764704" y="5445224"/>
            <a:ext cx="11600604" cy="1080120"/>
          </a:xfrm>
          <a:prstGeom prst="roundRect">
            <a:avLst/>
          </a:prstGeom>
          <a:noFill/>
          <a:ln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13 CuadroTexto"/>
          <p:cNvSpPr txBox="1"/>
          <p:nvPr/>
        </p:nvSpPr>
        <p:spPr>
          <a:xfrm>
            <a:off x="9850955" y="5795972"/>
            <a:ext cx="1901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smtClean="0">
                <a:solidFill>
                  <a:srgbClr val="00B050"/>
                </a:solidFill>
              </a:rPr>
              <a:t>FI </a:t>
            </a:r>
            <a:r>
              <a:rPr lang="en-GB" b="1" dirty="0" err="1" smtClean="0">
                <a:solidFill>
                  <a:srgbClr val="00B050"/>
                </a:solidFill>
              </a:rPr>
              <a:t>PoT</a:t>
            </a:r>
            <a:r>
              <a:rPr lang="en-GB" b="1" dirty="0" smtClean="0">
                <a:solidFill>
                  <a:srgbClr val="00B050"/>
                </a:solidFill>
              </a:rPr>
              <a:t> Criterion IV</a:t>
            </a:r>
            <a:endParaRPr lang="en-GB" b="1" dirty="0">
              <a:solidFill>
                <a:srgbClr val="00B050"/>
              </a:solidFill>
            </a:endParaRPr>
          </a:p>
        </p:txBody>
      </p:sp>
      <p:sp>
        <p:nvSpPr>
          <p:cNvPr id="15" name="14 Elipse"/>
          <p:cNvSpPr/>
          <p:nvPr/>
        </p:nvSpPr>
        <p:spPr>
          <a:xfrm>
            <a:off x="9662911" y="2125323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16" name="15 Elipse"/>
          <p:cNvSpPr/>
          <p:nvPr/>
        </p:nvSpPr>
        <p:spPr>
          <a:xfrm>
            <a:off x="9684568" y="306896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2</a:t>
            </a:r>
          </a:p>
        </p:txBody>
      </p:sp>
      <p:sp>
        <p:nvSpPr>
          <p:cNvPr id="19" name="18 Elipse"/>
          <p:cNvSpPr/>
          <p:nvPr/>
        </p:nvSpPr>
        <p:spPr>
          <a:xfrm>
            <a:off x="9684568" y="414908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3</a:t>
            </a:r>
          </a:p>
        </p:txBody>
      </p:sp>
      <p:sp>
        <p:nvSpPr>
          <p:cNvPr id="20" name="19 Elipse"/>
          <p:cNvSpPr/>
          <p:nvPr/>
        </p:nvSpPr>
        <p:spPr>
          <a:xfrm>
            <a:off x="9684568" y="5149659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4</a:t>
            </a:r>
          </a:p>
        </p:txBody>
      </p:sp>
      <p:sp>
        <p:nvSpPr>
          <p:cNvPr id="21" name="20 Elipse"/>
          <p:cNvSpPr/>
          <p:nvPr/>
        </p:nvSpPr>
        <p:spPr>
          <a:xfrm>
            <a:off x="9684568" y="623731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7921534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06" y="5752"/>
            <a:ext cx="9839325" cy="9963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2 Elipse"/>
          <p:cNvSpPr/>
          <p:nvPr/>
        </p:nvSpPr>
        <p:spPr>
          <a:xfrm>
            <a:off x="2822151" y="342900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6</a:t>
            </a:r>
            <a:endParaRPr lang="en-GB" sz="1200" dirty="0"/>
          </a:p>
        </p:txBody>
      </p:sp>
      <p:sp>
        <p:nvSpPr>
          <p:cNvPr id="4" name="3 Elipse"/>
          <p:cNvSpPr/>
          <p:nvPr/>
        </p:nvSpPr>
        <p:spPr>
          <a:xfrm>
            <a:off x="5580112" y="344264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7</a:t>
            </a:r>
            <a:endParaRPr lang="en-GB" sz="1200" dirty="0"/>
          </a:p>
        </p:txBody>
      </p:sp>
      <p:sp>
        <p:nvSpPr>
          <p:cNvPr id="5" name="4 Elipse"/>
          <p:cNvSpPr/>
          <p:nvPr/>
        </p:nvSpPr>
        <p:spPr>
          <a:xfrm>
            <a:off x="8236399" y="4645603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smtClean="0"/>
              <a:t>8</a:t>
            </a:r>
            <a:endParaRPr lang="en-GB" sz="12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145" y="2324372"/>
            <a:ext cx="228600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142090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ESPD-EDM-02.00.00-asciidoc\espd-data-model\docs\src\main\asciidoc\images\PaymentOfTaxes_EO_mock-up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1467" y="116632"/>
            <a:ext cx="9572625" cy="6029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22 Rectángulo redondeado"/>
          <p:cNvSpPr/>
          <p:nvPr/>
        </p:nvSpPr>
        <p:spPr>
          <a:xfrm>
            <a:off x="-671568" y="2002488"/>
            <a:ext cx="3587384" cy="994464"/>
          </a:xfrm>
          <a:prstGeom prst="roundRect">
            <a:avLst/>
          </a:prstGeom>
          <a:noFill/>
          <a:ln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1 CuadroTexto"/>
          <p:cNvSpPr txBox="1"/>
          <p:nvPr/>
        </p:nvSpPr>
        <p:spPr>
          <a:xfrm>
            <a:off x="-88471" y="2114272"/>
            <a:ext cx="372436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 smtClean="0">
                <a:solidFill>
                  <a:schemeClr val="accent1">
                    <a:lumMod val="75000"/>
                  </a:schemeClr>
                </a:solidFill>
              </a:rPr>
              <a:t>Minimum threshold</a:t>
            </a:r>
            <a:r>
              <a:rPr lang="en-GB" sz="1400" dirty="0" smtClean="0">
                <a:solidFill>
                  <a:schemeClr val="accent1">
                    <a:lumMod val="75000"/>
                  </a:schemeClr>
                </a:solidFill>
              </a:rPr>
              <a:t>:  50€</a:t>
            </a:r>
          </a:p>
          <a:p>
            <a:r>
              <a:rPr lang="en-GB" sz="1400" b="1" dirty="0" smtClean="0">
                <a:solidFill>
                  <a:schemeClr val="accent1">
                    <a:lumMod val="75000"/>
                  </a:schemeClr>
                </a:solidFill>
              </a:rPr>
              <a:t>In case of debt please try to fulfil your obligation before tendering</a:t>
            </a:r>
            <a:endParaRPr lang="en-GB" sz="1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2" name="11 Elipse"/>
          <p:cNvSpPr/>
          <p:nvPr/>
        </p:nvSpPr>
        <p:spPr>
          <a:xfrm>
            <a:off x="-612576" y="2133524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6</a:t>
            </a:r>
            <a:endParaRPr lang="en-GB" sz="1200" dirty="0"/>
          </a:p>
        </p:txBody>
      </p:sp>
      <p:sp>
        <p:nvSpPr>
          <p:cNvPr id="13" name="12 Elipse"/>
          <p:cNvSpPr/>
          <p:nvPr/>
        </p:nvSpPr>
        <p:spPr>
          <a:xfrm>
            <a:off x="-342695" y="2136927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7</a:t>
            </a:r>
            <a:endParaRPr lang="en-GB" sz="1200" dirty="0"/>
          </a:p>
        </p:txBody>
      </p:sp>
      <p:sp>
        <p:nvSpPr>
          <p:cNvPr id="14" name="13 Elipse"/>
          <p:cNvSpPr/>
          <p:nvPr/>
        </p:nvSpPr>
        <p:spPr>
          <a:xfrm>
            <a:off x="-353163" y="249972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8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5150963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3" y="1017627"/>
            <a:ext cx="9054455" cy="50756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9 Elipse"/>
          <p:cNvSpPr/>
          <p:nvPr/>
        </p:nvSpPr>
        <p:spPr>
          <a:xfrm>
            <a:off x="2771800" y="151066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2</a:t>
            </a:r>
          </a:p>
        </p:txBody>
      </p:sp>
      <p:sp>
        <p:nvSpPr>
          <p:cNvPr id="11" name="10 Elipse"/>
          <p:cNvSpPr/>
          <p:nvPr/>
        </p:nvSpPr>
        <p:spPr>
          <a:xfrm>
            <a:off x="3051643" y="151066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3</a:t>
            </a:r>
          </a:p>
        </p:txBody>
      </p:sp>
      <p:sp>
        <p:nvSpPr>
          <p:cNvPr id="12" name="11 Elipse"/>
          <p:cNvSpPr/>
          <p:nvPr/>
        </p:nvSpPr>
        <p:spPr>
          <a:xfrm>
            <a:off x="3356053" y="151066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4</a:t>
            </a:r>
          </a:p>
        </p:txBody>
      </p:sp>
      <p:sp>
        <p:nvSpPr>
          <p:cNvPr id="13" name="12 Elipse"/>
          <p:cNvSpPr/>
          <p:nvPr/>
        </p:nvSpPr>
        <p:spPr>
          <a:xfrm>
            <a:off x="3635896" y="151066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7362812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61" t="9052" r="9002" b="30819"/>
          <a:stretch/>
        </p:blipFill>
        <p:spPr bwMode="auto">
          <a:xfrm>
            <a:off x="-1044624" y="1196752"/>
            <a:ext cx="10752082" cy="43985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962253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75" t="9476" r="9092" b="15927"/>
          <a:stretch/>
        </p:blipFill>
        <p:spPr bwMode="auto">
          <a:xfrm>
            <a:off x="44408" y="1113789"/>
            <a:ext cx="9078384" cy="4607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5 Elipse"/>
          <p:cNvSpPr/>
          <p:nvPr/>
        </p:nvSpPr>
        <p:spPr>
          <a:xfrm>
            <a:off x="8532440" y="227687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7" name="6 Elipse"/>
          <p:cNvSpPr/>
          <p:nvPr/>
        </p:nvSpPr>
        <p:spPr>
          <a:xfrm>
            <a:off x="8532439" y="306896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37836725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57238" y="1328738"/>
            <a:ext cx="10658476" cy="4200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049628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08" t="8729" r="10014" b="7220"/>
          <a:stretch/>
        </p:blipFill>
        <p:spPr bwMode="auto">
          <a:xfrm>
            <a:off x="-709449" y="409902"/>
            <a:ext cx="10484069" cy="6148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898854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55" t="9072" r="9999" b="11492"/>
          <a:stretch/>
        </p:blipFill>
        <p:spPr bwMode="auto">
          <a:xfrm>
            <a:off x="-618902" y="476672"/>
            <a:ext cx="10545097" cy="58108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6 Elipse"/>
          <p:cNvSpPr/>
          <p:nvPr/>
        </p:nvSpPr>
        <p:spPr>
          <a:xfrm>
            <a:off x="9718789" y="119242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8" name="7 Elipse"/>
          <p:cNvSpPr/>
          <p:nvPr/>
        </p:nvSpPr>
        <p:spPr>
          <a:xfrm>
            <a:off x="9718789" y="175852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9" name="8 Elipse"/>
          <p:cNvSpPr/>
          <p:nvPr/>
        </p:nvSpPr>
        <p:spPr>
          <a:xfrm>
            <a:off x="9718789" y="249289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  <p:sp>
        <p:nvSpPr>
          <p:cNvPr id="10" name="9 Elipse"/>
          <p:cNvSpPr/>
          <p:nvPr/>
        </p:nvSpPr>
        <p:spPr>
          <a:xfrm>
            <a:off x="9718789" y="3047139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4</a:t>
            </a:r>
            <a:endParaRPr lang="en-GB" sz="1200" dirty="0"/>
          </a:p>
        </p:txBody>
      </p:sp>
      <p:sp>
        <p:nvSpPr>
          <p:cNvPr id="11" name="10 Elipse"/>
          <p:cNvSpPr/>
          <p:nvPr/>
        </p:nvSpPr>
        <p:spPr>
          <a:xfrm>
            <a:off x="9718789" y="3471864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5</a:t>
            </a:r>
            <a:endParaRPr lang="en-GB" sz="1200" dirty="0"/>
          </a:p>
        </p:txBody>
      </p:sp>
      <p:sp>
        <p:nvSpPr>
          <p:cNvPr id="12" name="11 Elipse"/>
          <p:cNvSpPr/>
          <p:nvPr/>
        </p:nvSpPr>
        <p:spPr>
          <a:xfrm>
            <a:off x="9718789" y="3896947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6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6452065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810" y="118600"/>
            <a:ext cx="7554380" cy="6620799"/>
          </a:xfrm>
          <a:prstGeom prst="rect">
            <a:avLst/>
          </a:prstGeom>
        </p:spPr>
      </p:pic>
      <p:sp>
        <p:nvSpPr>
          <p:cNvPr id="5" name="4 CuadroTexto"/>
          <p:cNvSpPr txBox="1"/>
          <p:nvPr/>
        </p:nvSpPr>
        <p:spPr>
          <a:xfrm>
            <a:off x="674879" y="2996952"/>
            <a:ext cx="208743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b="1" dirty="0" err="1" smtClean="0"/>
              <a:t>QualificationApplicationRequest</a:t>
            </a:r>
            <a:endParaRPr lang="en-GB" sz="1100" b="1" dirty="0"/>
          </a:p>
        </p:txBody>
      </p:sp>
      <p:sp>
        <p:nvSpPr>
          <p:cNvPr id="6" name="5 CuadroTexto"/>
          <p:cNvSpPr txBox="1"/>
          <p:nvPr/>
        </p:nvSpPr>
        <p:spPr>
          <a:xfrm>
            <a:off x="6388788" y="3076710"/>
            <a:ext cx="216918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b="1" dirty="0" err="1" smtClean="0"/>
              <a:t>QualificationApplicationResponse</a:t>
            </a:r>
            <a:endParaRPr lang="en-GB" sz="1100" b="1" dirty="0"/>
          </a:p>
        </p:txBody>
      </p:sp>
    </p:spTree>
    <p:extLst>
      <p:ext uri="{BB962C8B-B14F-4D97-AF65-F5344CB8AC3E}">
        <p14:creationId xmlns:p14="http://schemas.microsoft.com/office/powerpoint/2010/main" val="26250209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85788" y="1519238"/>
            <a:ext cx="10315576" cy="3819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027172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66788" y="947738"/>
            <a:ext cx="11077576" cy="4962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538861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24" t="15948" r="10093" b="59052"/>
          <a:stretch/>
        </p:blipFill>
        <p:spPr bwMode="auto">
          <a:xfrm>
            <a:off x="-396552" y="1628800"/>
            <a:ext cx="10562897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358106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51" t="32112" r="10456" b="38793"/>
          <a:stretch/>
        </p:blipFill>
        <p:spPr bwMode="auto">
          <a:xfrm>
            <a:off x="-324544" y="2067813"/>
            <a:ext cx="10421007" cy="21283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5 Elipse"/>
          <p:cNvSpPr/>
          <p:nvPr/>
        </p:nvSpPr>
        <p:spPr>
          <a:xfrm>
            <a:off x="9606780" y="270892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7" name="6 Elipse"/>
          <p:cNvSpPr/>
          <p:nvPr/>
        </p:nvSpPr>
        <p:spPr>
          <a:xfrm>
            <a:off x="9606779" y="367655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6070001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1950" y="1804988"/>
            <a:ext cx="9867900" cy="3248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084133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47700" y="1233488"/>
            <a:ext cx="10439400" cy="439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693244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09" t="34698" r="9850" b="14009"/>
          <a:stretch/>
        </p:blipFill>
        <p:spPr bwMode="auto">
          <a:xfrm>
            <a:off x="-756592" y="1412776"/>
            <a:ext cx="10531366" cy="37521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142270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68" t="21774" r="10225" b="42339"/>
          <a:stretch/>
        </p:blipFill>
        <p:spPr bwMode="auto">
          <a:xfrm>
            <a:off x="-756592" y="1772816"/>
            <a:ext cx="10500853" cy="2625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3 Elipse"/>
          <p:cNvSpPr/>
          <p:nvPr/>
        </p:nvSpPr>
        <p:spPr>
          <a:xfrm>
            <a:off x="9238232" y="248103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41513342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1488" y="2376488"/>
            <a:ext cx="10086976" cy="2105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513342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250" y="1804988"/>
            <a:ext cx="10096500" cy="3248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513342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5749" y="600252"/>
            <a:ext cx="3972503" cy="5657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879023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51" t="26940" r="9850" b="43965"/>
          <a:stretch/>
        </p:blipFill>
        <p:spPr bwMode="auto">
          <a:xfrm>
            <a:off x="-540568" y="2132856"/>
            <a:ext cx="10499835" cy="2128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296789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5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03" t="21210" r="9956" b="48186"/>
          <a:stretch/>
        </p:blipFill>
        <p:spPr bwMode="auto">
          <a:xfrm>
            <a:off x="-495321" y="1700808"/>
            <a:ext cx="10531366" cy="22387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2 Elipse"/>
          <p:cNvSpPr/>
          <p:nvPr/>
        </p:nvSpPr>
        <p:spPr>
          <a:xfrm>
            <a:off x="9478419" y="243373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4" name="3 Elipse"/>
          <p:cNvSpPr/>
          <p:nvPr/>
        </p:nvSpPr>
        <p:spPr>
          <a:xfrm>
            <a:off x="9468544" y="3349459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1645363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1275" y="1803400"/>
            <a:ext cx="11766550" cy="3249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645363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28688" y="1233488"/>
            <a:ext cx="11001376" cy="439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645363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24" t="15949" r="10093" b="26077"/>
          <a:stretch/>
        </p:blipFill>
        <p:spPr bwMode="auto">
          <a:xfrm>
            <a:off x="-900608" y="1340768"/>
            <a:ext cx="10562898" cy="42409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677502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51" t="38578" r="10456" b="21121"/>
          <a:stretch/>
        </p:blipFill>
        <p:spPr bwMode="auto">
          <a:xfrm>
            <a:off x="-828600" y="1625610"/>
            <a:ext cx="10421007" cy="2948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3 Elipse"/>
          <p:cNvSpPr/>
          <p:nvPr/>
        </p:nvSpPr>
        <p:spPr>
          <a:xfrm>
            <a:off x="6012160" y="191683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42878862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62025" y="2376488"/>
            <a:ext cx="11068050" cy="2105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878862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55" t="18104" r="9123" b="8189"/>
          <a:stretch/>
        </p:blipFill>
        <p:spPr bwMode="auto">
          <a:xfrm>
            <a:off x="-540568" y="692696"/>
            <a:ext cx="10815145" cy="53918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561735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30" t="8190" r="9972" b="14440"/>
          <a:stretch/>
        </p:blipFill>
        <p:spPr bwMode="auto">
          <a:xfrm>
            <a:off x="-324544" y="565175"/>
            <a:ext cx="10499834" cy="5659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8 Elipse"/>
          <p:cNvSpPr/>
          <p:nvPr/>
        </p:nvSpPr>
        <p:spPr>
          <a:xfrm>
            <a:off x="9966709" y="1869073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10" name="9 Elipse"/>
          <p:cNvSpPr/>
          <p:nvPr/>
        </p:nvSpPr>
        <p:spPr>
          <a:xfrm>
            <a:off x="9966709" y="279521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11" name="10 Elipse"/>
          <p:cNvSpPr/>
          <p:nvPr/>
        </p:nvSpPr>
        <p:spPr>
          <a:xfrm>
            <a:off x="9966709" y="3284984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  <p:sp>
        <p:nvSpPr>
          <p:cNvPr id="12" name="11 Elipse"/>
          <p:cNvSpPr/>
          <p:nvPr/>
        </p:nvSpPr>
        <p:spPr>
          <a:xfrm>
            <a:off x="9966709" y="3839227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4</a:t>
            </a:r>
            <a:endParaRPr lang="en-GB" sz="1200" dirty="0"/>
          </a:p>
        </p:txBody>
      </p:sp>
      <p:sp>
        <p:nvSpPr>
          <p:cNvPr id="13" name="12 Elipse"/>
          <p:cNvSpPr/>
          <p:nvPr/>
        </p:nvSpPr>
        <p:spPr>
          <a:xfrm>
            <a:off x="9966709" y="426395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5</a:t>
            </a:r>
            <a:endParaRPr lang="en-GB" sz="1200" dirty="0"/>
          </a:p>
        </p:txBody>
      </p:sp>
      <p:sp>
        <p:nvSpPr>
          <p:cNvPr id="14" name="13 Elipse"/>
          <p:cNvSpPr/>
          <p:nvPr/>
        </p:nvSpPr>
        <p:spPr>
          <a:xfrm>
            <a:off x="9966709" y="468903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6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35371799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Imagen" descr="image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785"/>
          <a:stretch/>
        </p:blipFill>
        <p:spPr bwMode="auto">
          <a:xfrm>
            <a:off x="683568" y="620688"/>
            <a:ext cx="7594977" cy="534066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2 Elipse"/>
          <p:cNvSpPr/>
          <p:nvPr/>
        </p:nvSpPr>
        <p:spPr>
          <a:xfrm>
            <a:off x="7884368" y="317924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5" name="4 Elipse"/>
          <p:cNvSpPr/>
          <p:nvPr/>
        </p:nvSpPr>
        <p:spPr>
          <a:xfrm>
            <a:off x="7884368" y="349347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3083764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44624"/>
            <a:ext cx="5221432" cy="647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4 Rectángulo redondeado"/>
          <p:cNvSpPr/>
          <p:nvPr/>
        </p:nvSpPr>
        <p:spPr>
          <a:xfrm>
            <a:off x="3203848" y="3539748"/>
            <a:ext cx="4277275" cy="2316074"/>
          </a:xfrm>
          <a:prstGeom prst="roundRect">
            <a:avLst/>
          </a:prstGeom>
          <a:noFill/>
          <a:ln>
            <a:solidFill>
              <a:srgbClr val="92D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71637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14363" y="1423988"/>
            <a:ext cx="10372726" cy="4010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8012662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57350" y="1423988"/>
            <a:ext cx="12458700" cy="4010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7876434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Rectángulo redondeado"/>
          <p:cNvSpPr/>
          <p:nvPr/>
        </p:nvSpPr>
        <p:spPr>
          <a:xfrm>
            <a:off x="35496" y="-603448"/>
            <a:ext cx="936104" cy="35769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a-ES" sz="1200" smtClean="0">
                <a:solidFill>
                  <a:schemeClr val="accent1"/>
                </a:solidFill>
              </a:rPr>
              <a:t>SELECTION</a:t>
            </a:r>
            <a:endParaRPr lang="ca-ES" sz="1200" dirty="0">
              <a:solidFill>
                <a:schemeClr val="accent1"/>
              </a:solidFill>
            </a:endParaRPr>
          </a:p>
        </p:txBody>
      </p:sp>
      <p:sp>
        <p:nvSpPr>
          <p:cNvPr id="6" name="5 Rectángulo redondeado"/>
          <p:cNvSpPr/>
          <p:nvPr/>
        </p:nvSpPr>
        <p:spPr>
          <a:xfrm>
            <a:off x="707227" y="824012"/>
            <a:ext cx="2593060" cy="24430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a-ES" sz="1200" dirty="0">
                <a:solidFill>
                  <a:schemeClr val="accent1"/>
                </a:solidFill>
              </a:rPr>
              <a:t>ECONOMIC_FINANCIAL_STANDING</a:t>
            </a:r>
          </a:p>
        </p:txBody>
      </p:sp>
      <p:sp>
        <p:nvSpPr>
          <p:cNvPr id="7" name="6 Rectángulo redondeado"/>
          <p:cNvSpPr/>
          <p:nvPr/>
        </p:nvSpPr>
        <p:spPr>
          <a:xfrm>
            <a:off x="707227" y="3920356"/>
            <a:ext cx="2593060" cy="24430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a-ES" sz="1200" dirty="0">
                <a:solidFill>
                  <a:schemeClr val="accent1"/>
                </a:solidFill>
              </a:rPr>
              <a:t>TECHNICAL_PROFESSIONAL_ABILITY</a:t>
            </a:r>
          </a:p>
        </p:txBody>
      </p:sp>
      <p:cxnSp>
        <p:nvCxnSpPr>
          <p:cNvPr id="9" name="8 Conector angular"/>
          <p:cNvCxnSpPr>
            <a:stCxn id="4" idx="2"/>
            <a:endCxn id="6" idx="1"/>
          </p:cNvCxnSpPr>
          <p:nvPr/>
        </p:nvCxnSpPr>
        <p:spPr>
          <a:xfrm rot="16200000" flipH="1">
            <a:off x="9425" y="248364"/>
            <a:ext cx="1191924" cy="203679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9 Conector angular"/>
          <p:cNvCxnSpPr>
            <a:stCxn id="4" idx="2"/>
            <a:endCxn id="7" idx="1"/>
          </p:cNvCxnSpPr>
          <p:nvPr/>
        </p:nvCxnSpPr>
        <p:spPr>
          <a:xfrm rot="16200000" flipH="1">
            <a:off x="-1538747" y="1796536"/>
            <a:ext cx="4288268" cy="203679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11 CuadroTexto"/>
          <p:cNvSpPr txBox="1"/>
          <p:nvPr/>
        </p:nvSpPr>
        <p:spPr>
          <a:xfrm>
            <a:off x="4139952" y="1673677"/>
            <a:ext cx="2077813" cy="24622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ca-ES" dirty="0"/>
              <a:t>GENERAL_YEARLY, SPECIFIC_YEARLY</a:t>
            </a:r>
          </a:p>
        </p:txBody>
      </p:sp>
      <p:sp>
        <p:nvSpPr>
          <p:cNvPr id="13" name="12 CuadroTexto"/>
          <p:cNvSpPr txBox="1"/>
          <p:nvPr/>
        </p:nvSpPr>
        <p:spPr>
          <a:xfrm>
            <a:off x="3275856" y="4782479"/>
            <a:ext cx="5399235" cy="24622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ca-ES" dirty="0"/>
              <a:t>WORKS_PERFORMANCE, SUPPLIES_DELIVERY_PERFORMANCE, SERVICES_DELIVERY_PERFORMANCE</a:t>
            </a:r>
          </a:p>
        </p:txBody>
      </p:sp>
      <p:sp>
        <p:nvSpPr>
          <p:cNvPr id="15" name="14 Rectángulo redondeado"/>
          <p:cNvSpPr/>
          <p:nvPr/>
        </p:nvSpPr>
        <p:spPr>
          <a:xfrm>
            <a:off x="2411760" y="1227777"/>
            <a:ext cx="2207282" cy="24430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a-ES" sz="1200" dirty="0" smtClean="0">
                <a:solidFill>
                  <a:schemeClr val="accent1"/>
                </a:solidFill>
              </a:rPr>
              <a:t>TURNOVER</a:t>
            </a:r>
            <a:endParaRPr lang="ca-ES" sz="1200" dirty="0">
              <a:solidFill>
                <a:schemeClr val="accent1"/>
              </a:solidFill>
            </a:endParaRPr>
          </a:p>
        </p:txBody>
      </p:sp>
      <p:cxnSp>
        <p:nvCxnSpPr>
          <p:cNvPr id="16" name="15 Conector angular"/>
          <p:cNvCxnSpPr>
            <a:stCxn id="6" idx="2"/>
            <a:endCxn id="15" idx="1"/>
          </p:cNvCxnSpPr>
          <p:nvPr/>
        </p:nvCxnSpPr>
        <p:spPr>
          <a:xfrm rot="16200000" flipH="1">
            <a:off x="2066952" y="1005123"/>
            <a:ext cx="281612" cy="408003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20 Rectángulo redondeado"/>
          <p:cNvSpPr/>
          <p:nvPr/>
        </p:nvSpPr>
        <p:spPr>
          <a:xfrm>
            <a:off x="2273212" y="4424412"/>
            <a:ext cx="1132685" cy="24430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a-ES" sz="1200" dirty="0" smtClean="0">
                <a:solidFill>
                  <a:schemeClr val="accent1"/>
                </a:solidFill>
              </a:rPr>
              <a:t>REFERENCES</a:t>
            </a:r>
            <a:endParaRPr lang="ca-ES" sz="1200" dirty="0">
              <a:solidFill>
                <a:schemeClr val="accent1"/>
              </a:solidFill>
            </a:endParaRPr>
          </a:p>
        </p:txBody>
      </p:sp>
      <p:cxnSp>
        <p:nvCxnSpPr>
          <p:cNvPr id="22" name="21 Conector angular"/>
          <p:cNvCxnSpPr>
            <a:stCxn id="7" idx="2"/>
            <a:endCxn id="21" idx="1"/>
          </p:cNvCxnSpPr>
          <p:nvPr/>
        </p:nvCxnSpPr>
        <p:spPr>
          <a:xfrm rot="16200000" flipH="1">
            <a:off x="1947533" y="4220886"/>
            <a:ext cx="381903" cy="269455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24 Conector angular"/>
          <p:cNvCxnSpPr>
            <a:stCxn id="7" idx="2"/>
            <a:endCxn id="52" idx="1"/>
          </p:cNvCxnSpPr>
          <p:nvPr/>
        </p:nvCxnSpPr>
        <p:spPr>
          <a:xfrm rot="16200000" flipH="1">
            <a:off x="1356902" y="4811517"/>
            <a:ext cx="1485688" cy="191979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28 Conector angular"/>
          <p:cNvCxnSpPr>
            <a:stCxn id="7" idx="2"/>
            <a:endCxn id="54" idx="1"/>
          </p:cNvCxnSpPr>
          <p:nvPr/>
        </p:nvCxnSpPr>
        <p:spPr>
          <a:xfrm rot="16200000" flipH="1">
            <a:off x="822459" y="5345960"/>
            <a:ext cx="2554574" cy="191979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31 Conector angular"/>
          <p:cNvCxnSpPr>
            <a:stCxn id="7" idx="2"/>
            <a:endCxn id="56" idx="1"/>
          </p:cNvCxnSpPr>
          <p:nvPr/>
        </p:nvCxnSpPr>
        <p:spPr>
          <a:xfrm rot="16200000" flipH="1">
            <a:off x="1009203" y="5159216"/>
            <a:ext cx="2181087" cy="191979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56 CuadroTexto"/>
          <p:cNvSpPr txBox="1"/>
          <p:nvPr/>
        </p:nvSpPr>
        <p:spPr>
          <a:xfrm>
            <a:off x="4180428" y="2017951"/>
            <a:ext cx="2077813" cy="24622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ca-ES" dirty="0"/>
              <a:t>GENERAL_YEARLY, SPECIFIC_YEARLY</a:t>
            </a:r>
          </a:p>
        </p:txBody>
      </p:sp>
      <p:cxnSp>
        <p:nvCxnSpPr>
          <p:cNvPr id="62" name="61 Conector angular"/>
          <p:cNvCxnSpPr>
            <a:stCxn id="15" idx="2"/>
            <a:endCxn id="12" idx="1"/>
          </p:cNvCxnSpPr>
          <p:nvPr/>
        </p:nvCxnSpPr>
        <p:spPr>
          <a:xfrm rot="16200000" flipH="1">
            <a:off x="3665324" y="1322160"/>
            <a:ext cx="324704" cy="624551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64 Conector angular"/>
          <p:cNvCxnSpPr>
            <a:stCxn id="15" idx="2"/>
            <a:endCxn id="57" idx="1"/>
          </p:cNvCxnSpPr>
          <p:nvPr/>
        </p:nvCxnSpPr>
        <p:spPr>
          <a:xfrm rot="16200000" flipH="1">
            <a:off x="3513425" y="1474059"/>
            <a:ext cx="668978" cy="665027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67 CuadroTexto"/>
          <p:cNvSpPr txBox="1"/>
          <p:nvPr/>
        </p:nvSpPr>
        <p:spPr>
          <a:xfrm>
            <a:off x="4196194" y="2337515"/>
            <a:ext cx="580608" cy="24622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ca-ES" dirty="0"/>
              <a:t>SET_UP</a:t>
            </a:r>
          </a:p>
        </p:txBody>
      </p:sp>
      <p:cxnSp>
        <p:nvCxnSpPr>
          <p:cNvPr id="69" name="68 Conector angular"/>
          <p:cNvCxnSpPr>
            <a:stCxn id="15" idx="2"/>
            <a:endCxn id="68" idx="1"/>
          </p:cNvCxnSpPr>
          <p:nvPr/>
        </p:nvCxnSpPr>
        <p:spPr>
          <a:xfrm rot="16200000" flipH="1">
            <a:off x="3361526" y="1625958"/>
            <a:ext cx="988542" cy="680793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71 Conector angular"/>
          <p:cNvCxnSpPr>
            <a:stCxn id="6" idx="2"/>
            <a:endCxn id="74" idx="1"/>
          </p:cNvCxnSpPr>
          <p:nvPr/>
        </p:nvCxnSpPr>
        <p:spPr>
          <a:xfrm rot="16200000" flipH="1">
            <a:off x="1367242" y="1704833"/>
            <a:ext cx="1720815" cy="447785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73 CuadroTexto"/>
          <p:cNvSpPr txBox="1"/>
          <p:nvPr/>
        </p:nvSpPr>
        <p:spPr>
          <a:xfrm>
            <a:off x="2451542" y="2666023"/>
            <a:ext cx="1132041" cy="24622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ca-ES" dirty="0"/>
              <a:t>FINANCIAL_RATIO</a:t>
            </a:r>
          </a:p>
        </p:txBody>
      </p:sp>
      <p:sp>
        <p:nvSpPr>
          <p:cNvPr id="76" name="75 CuadroTexto"/>
          <p:cNvSpPr txBox="1"/>
          <p:nvPr/>
        </p:nvSpPr>
        <p:spPr>
          <a:xfrm>
            <a:off x="2451542" y="3026063"/>
            <a:ext cx="1760418" cy="24622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ca-ES" dirty="0"/>
              <a:t>RISK_INDEMNITY_INSURANCE</a:t>
            </a:r>
          </a:p>
        </p:txBody>
      </p:sp>
      <p:cxnSp>
        <p:nvCxnSpPr>
          <p:cNvPr id="77" name="76 Conector angular"/>
          <p:cNvCxnSpPr>
            <a:stCxn id="6" idx="2"/>
            <a:endCxn id="76" idx="1"/>
          </p:cNvCxnSpPr>
          <p:nvPr/>
        </p:nvCxnSpPr>
        <p:spPr>
          <a:xfrm rot="16200000" flipH="1">
            <a:off x="1187222" y="1884853"/>
            <a:ext cx="2080855" cy="447785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79 CuadroTexto"/>
          <p:cNvSpPr txBox="1"/>
          <p:nvPr/>
        </p:nvSpPr>
        <p:spPr>
          <a:xfrm>
            <a:off x="2451542" y="3386103"/>
            <a:ext cx="1447832" cy="24622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ca-ES" dirty="0"/>
              <a:t>OTHER_REQUIREMENTS</a:t>
            </a:r>
          </a:p>
        </p:txBody>
      </p:sp>
      <p:cxnSp>
        <p:nvCxnSpPr>
          <p:cNvPr id="81" name="80 Conector angular"/>
          <p:cNvCxnSpPr>
            <a:stCxn id="6" idx="2"/>
            <a:endCxn id="80" idx="1"/>
          </p:cNvCxnSpPr>
          <p:nvPr/>
        </p:nvCxnSpPr>
        <p:spPr>
          <a:xfrm rot="16200000" flipH="1">
            <a:off x="1007202" y="2064873"/>
            <a:ext cx="2440895" cy="447785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51 CuadroTexto"/>
          <p:cNvSpPr txBox="1"/>
          <p:nvPr/>
        </p:nvSpPr>
        <p:spPr>
          <a:xfrm>
            <a:off x="2195736" y="5142519"/>
            <a:ext cx="5168810" cy="1015663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ca-ES" sz="1000" dirty="0"/>
              <a:t>TECHNICAL.TECHNICIANS_FOR_QUALITY_CONTROL, TECHNICAL.TECHNICIANS_FOR_CARRYING_WORKS, TECHNICAL.FACILITIES_FOR_QUALITY_ENSURING, TECHNICAL.FACILITIES_FOR_STUDY_RESEARCH, TECHNICAL.SUPPLY_CHAIN_MANAGEMENT, TECHNICAL.PROFESSIONAL_QUALIFICATIONS, TECHNICAL.ENVIRONMENTAL_MANAGEMENT_MEASURES, </a:t>
            </a:r>
            <a:r>
              <a:rPr lang="ca-ES" sz="1000" dirty="0" smtClean="0"/>
              <a:t>TECHNICAL.EQUIPMENT</a:t>
            </a:r>
          </a:p>
        </p:txBody>
      </p:sp>
      <p:sp>
        <p:nvSpPr>
          <p:cNvPr id="54" name="53 CuadroTexto"/>
          <p:cNvSpPr txBox="1"/>
          <p:nvPr/>
        </p:nvSpPr>
        <p:spPr>
          <a:xfrm>
            <a:off x="2195736" y="6596126"/>
            <a:ext cx="5168810" cy="24622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ca-ES" dirty="0"/>
              <a:t>MANAGEMENT.MANAGERIAL_STAFF, MANAGEMENT.AVERAGE_ANNUAL_MANPOWER</a:t>
            </a:r>
          </a:p>
        </p:txBody>
      </p:sp>
      <p:sp>
        <p:nvSpPr>
          <p:cNvPr id="56" name="55 CuadroTexto"/>
          <p:cNvSpPr txBox="1"/>
          <p:nvPr/>
        </p:nvSpPr>
        <p:spPr>
          <a:xfrm>
            <a:off x="2195736" y="6222639"/>
            <a:ext cx="5168810" cy="24622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ca-ES" dirty="0"/>
              <a:t>TECHNICAL.CHECKS.ALLOWANCE_OF_CHECKS</a:t>
            </a:r>
          </a:p>
        </p:txBody>
      </p:sp>
      <p:sp>
        <p:nvSpPr>
          <p:cNvPr id="63" name="62 CuadroTexto"/>
          <p:cNvSpPr txBox="1"/>
          <p:nvPr/>
        </p:nvSpPr>
        <p:spPr>
          <a:xfrm>
            <a:off x="2195736" y="6930410"/>
            <a:ext cx="5168810" cy="24622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ca-ES" dirty="0"/>
              <a:t>MANAGEMENT.SUBCONTRACTING_PROPORTION</a:t>
            </a:r>
          </a:p>
        </p:txBody>
      </p:sp>
      <p:cxnSp>
        <p:nvCxnSpPr>
          <p:cNvPr id="64" name="63 Conector angular"/>
          <p:cNvCxnSpPr>
            <a:stCxn id="7" idx="2"/>
            <a:endCxn id="63" idx="1"/>
          </p:cNvCxnSpPr>
          <p:nvPr/>
        </p:nvCxnSpPr>
        <p:spPr>
          <a:xfrm rot="16200000" flipH="1">
            <a:off x="655317" y="5513102"/>
            <a:ext cx="2888858" cy="191979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69 CuadroTexto"/>
          <p:cNvSpPr txBox="1"/>
          <p:nvPr/>
        </p:nvSpPr>
        <p:spPr>
          <a:xfrm>
            <a:off x="2195736" y="7279533"/>
            <a:ext cx="5168810" cy="24622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en-GB" dirty="0"/>
              <a:t>MANAGEMENT.ARTEFACTS.NO_AUTHENTICATED_ARTEFACTS</a:t>
            </a:r>
            <a:endParaRPr lang="ca-ES" dirty="0"/>
          </a:p>
        </p:txBody>
      </p:sp>
      <p:cxnSp>
        <p:nvCxnSpPr>
          <p:cNvPr id="71" name="70 Conector angular"/>
          <p:cNvCxnSpPr>
            <a:stCxn id="7" idx="2"/>
            <a:endCxn id="70" idx="1"/>
          </p:cNvCxnSpPr>
          <p:nvPr/>
        </p:nvCxnSpPr>
        <p:spPr>
          <a:xfrm rot="16200000" flipH="1">
            <a:off x="480756" y="5687663"/>
            <a:ext cx="3237981" cy="191979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72 CuadroTexto"/>
          <p:cNvSpPr txBox="1"/>
          <p:nvPr/>
        </p:nvSpPr>
        <p:spPr>
          <a:xfrm>
            <a:off x="2195736" y="7588818"/>
            <a:ext cx="6524221" cy="248436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en-GB" dirty="0"/>
              <a:t>MANAGEMENT.ARTEFACTS.NO_AUTHENTICATED_ARTEFACTS, MANAGEMENT.ARTEFACTS.AUTHENTICATED_ARTEFACTS</a:t>
            </a:r>
            <a:endParaRPr lang="ca-ES" dirty="0"/>
          </a:p>
        </p:txBody>
      </p:sp>
      <p:sp>
        <p:nvSpPr>
          <p:cNvPr id="75" name="74 CuadroTexto"/>
          <p:cNvSpPr txBox="1"/>
          <p:nvPr/>
        </p:nvSpPr>
        <p:spPr>
          <a:xfrm>
            <a:off x="2195736" y="7933092"/>
            <a:ext cx="7344455" cy="248436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en-GB" dirty="0"/>
              <a:t>CERTIFICATES.QUALITY_ASSURANCE.QA_INSTITUTES_CERTIFICATE, CERTIFICATES.QUALITY_ASSURANCE.QA_INDEPENDENT_CERTIFICATE</a:t>
            </a:r>
            <a:endParaRPr lang="ca-ES" dirty="0"/>
          </a:p>
        </p:txBody>
      </p:sp>
      <p:cxnSp>
        <p:nvCxnSpPr>
          <p:cNvPr id="78" name="77 Conector angular"/>
          <p:cNvCxnSpPr>
            <a:stCxn id="7" idx="2"/>
            <a:endCxn id="73" idx="1"/>
          </p:cNvCxnSpPr>
          <p:nvPr/>
        </p:nvCxnSpPr>
        <p:spPr>
          <a:xfrm rot="16200000" flipH="1">
            <a:off x="325560" y="5842859"/>
            <a:ext cx="3548373" cy="191979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78 Conector angular"/>
          <p:cNvCxnSpPr>
            <a:stCxn id="7" idx="2"/>
            <a:endCxn id="75" idx="1"/>
          </p:cNvCxnSpPr>
          <p:nvPr/>
        </p:nvCxnSpPr>
        <p:spPr>
          <a:xfrm rot="16200000" flipH="1">
            <a:off x="153423" y="6014996"/>
            <a:ext cx="3892647" cy="191979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81 Conector angular"/>
          <p:cNvCxnSpPr>
            <a:stCxn id="21" idx="2"/>
            <a:endCxn id="13" idx="1"/>
          </p:cNvCxnSpPr>
          <p:nvPr/>
        </p:nvCxnSpPr>
        <p:spPr>
          <a:xfrm rot="16200000" flipH="1">
            <a:off x="2939270" y="4569003"/>
            <a:ext cx="236871" cy="436301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38 Rectángulo redondeado"/>
          <p:cNvSpPr/>
          <p:nvPr/>
        </p:nvSpPr>
        <p:spPr>
          <a:xfrm>
            <a:off x="755576" y="188640"/>
            <a:ext cx="2593060" cy="24430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a-ES" sz="1200" dirty="0">
                <a:solidFill>
                  <a:schemeClr val="accent1"/>
                </a:solidFill>
              </a:rPr>
              <a:t>ECONOMIC_FINANCIAL_STANDING</a:t>
            </a:r>
          </a:p>
        </p:txBody>
      </p:sp>
      <p:cxnSp>
        <p:nvCxnSpPr>
          <p:cNvPr id="40" name="39 Conector angular"/>
          <p:cNvCxnSpPr>
            <a:stCxn id="4" idx="2"/>
            <a:endCxn id="39" idx="1"/>
          </p:cNvCxnSpPr>
          <p:nvPr/>
        </p:nvCxnSpPr>
        <p:spPr>
          <a:xfrm rot="16200000" flipH="1">
            <a:off x="351286" y="-93496"/>
            <a:ext cx="556552" cy="252028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42 CuadroTexto"/>
          <p:cNvSpPr txBox="1"/>
          <p:nvPr/>
        </p:nvSpPr>
        <p:spPr>
          <a:xfrm>
            <a:off x="4211960" y="501382"/>
            <a:ext cx="4032448" cy="24622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ca-ES" dirty="0"/>
              <a:t>PROFESSIONAL_REGISTER_ENROLMENT, TRADE_REGISTER_ENROLMENT</a:t>
            </a:r>
          </a:p>
        </p:txBody>
      </p:sp>
      <p:cxnSp>
        <p:nvCxnSpPr>
          <p:cNvPr id="44" name="43 Conector angular"/>
          <p:cNvCxnSpPr>
            <a:stCxn id="39" idx="2"/>
            <a:endCxn id="43" idx="1"/>
          </p:cNvCxnSpPr>
          <p:nvPr/>
        </p:nvCxnSpPr>
        <p:spPr>
          <a:xfrm rot="16200000" flipH="1">
            <a:off x="3036260" y="-551207"/>
            <a:ext cx="191546" cy="2159854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779843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78" t="16371" r="17243" b="20913"/>
          <a:stretch/>
        </p:blipFill>
        <p:spPr bwMode="auto">
          <a:xfrm>
            <a:off x="395536" y="1052736"/>
            <a:ext cx="8623737" cy="45877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6081781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16" t="11423" r="17362" b="10345"/>
          <a:stretch/>
        </p:blipFill>
        <p:spPr bwMode="auto">
          <a:xfrm>
            <a:off x="276230" y="548680"/>
            <a:ext cx="8655269" cy="5722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7 Elipse"/>
          <p:cNvSpPr/>
          <p:nvPr/>
        </p:nvSpPr>
        <p:spPr>
          <a:xfrm>
            <a:off x="8693818" y="126876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9" name="8 Elipse"/>
          <p:cNvSpPr/>
          <p:nvPr/>
        </p:nvSpPr>
        <p:spPr>
          <a:xfrm>
            <a:off x="8692222" y="162880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10" name="9 Elipse"/>
          <p:cNvSpPr/>
          <p:nvPr/>
        </p:nvSpPr>
        <p:spPr>
          <a:xfrm>
            <a:off x="8707988" y="206084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  <p:sp>
        <p:nvSpPr>
          <p:cNvPr id="11" name="10 Elipse"/>
          <p:cNvSpPr/>
          <p:nvPr/>
        </p:nvSpPr>
        <p:spPr>
          <a:xfrm>
            <a:off x="8711041" y="238935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4</a:t>
            </a:r>
            <a:endParaRPr lang="en-GB" sz="1200" dirty="0"/>
          </a:p>
        </p:txBody>
      </p:sp>
      <p:sp>
        <p:nvSpPr>
          <p:cNvPr id="12" name="11 Elipse"/>
          <p:cNvSpPr/>
          <p:nvPr/>
        </p:nvSpPr>
        <p:spPr>
          <a:xfrm>
            <a:off x="8711041" y="273363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5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377096368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" y="1900238"/>
            <a:ext cx="9134475" cy="305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7865303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589" y="342561"/>
            <a:ext cx="8043235" cy="61712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2138070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Imagen" descr="image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1980" y="-429577"/>
            <a:ext cx="5400040" cy="771715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4 Elipse"/>
          <p:cNvSpPr/>
          <p:nvPr/>
        </p:nvSpPr>
        <p:spPr>
          <a:xfrm>
            <a:off x="5076056" y="155679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6" name="5 Elipse"/>
          <p:cNvSpPr/>
          <p:nvPr/>
        </p:nvSpPr>
        <p:spPr>
          <a:xfrm>
            <a:off x="5508104" y="205331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7" name="6 Elipse"/>
          <p:cNvSpPr/>
          <p:nvPr/>
        </p:nvSpPr>
        <p:spPr>
          <a:xfrm>
            <a:off x="5508104" y="227687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414095575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0528" y="-621086"/>
            <a:ext cx="9677400" cy="8010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5 Elipse"/>
          <p:cNvSpPr/>
          <p:nvPr/>
        </p:nvSpPr>
        <p:spPr>
          <a:xfrm>
            <a:off x="8869568" y="189462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smtClean="0"/>
              <a:t>7</a:t>
            </a:r>
            <a:endParaRPr lang="en-GB" sz="1200" dirty="0"/>
          </a:p>
        </p:txBody>
      </p:sp>
      <p:sp>
        <p:nvSpPr>
          <p:cNvPr id="7" name="6 Elipse"/>
          <p:cNvSpPr/>
          <p:nvPr/>
        </p:nvSpPr>
        <p:spPr>
          <a:xfrm>
            <a:off x="8869568" y="2153807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smtClean="0"/>
              <a:t>8</a:t>
            </a:r>
            <a:endParaRPr lang="en-GB" sz="1200" dirty="0"/>
          </a:p>
        </p:txBody>
      </p:sp>
      <p:sp>
        <p:nvSpPr>
          <p:cNvPr id="9" name="8 Elipse"/>
          <p:cNvSpPr/>
          <p:nvPr/>
        </p:nvSpPr>
        <p:spPr>
          <a:xfrm>
            <a:off x="8869568" y="270892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9</a:t>
            </a:r>
            <a:endParaRPr lang="en-GB" sz="1200" dirty="0"/>
          </a:p>
        </p:txBody>
      </p:sp>
      <p:sp>
        <p:nvSpPr>
          <p:cNvPr id="10" name="9 Elipse"/>
          <p:cNvSpPr/>
          <p:nvPr/>
        </p:nvSpPr>
        <p:spPr>
          <a:xfrm>
            <a:off x="8869568" y="3084877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500" dirty="0"/>
          </a:p>
        </p:txBody>
      </p:sp>
      <p:sp>
        <p:nvSpPr>
          <p:cNvPr id="11" name="10 Elipse"/>
          <p:cNvSpPr/>
          <p:nvPr/>
        </p:nvSpPr>
        <p:spPr>
          <a:xfrm>
            <a:off x="-276286" y="264299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12" name="11 Elipse"/>
          <p:cNvSpPr/>
          <p:nvPr/>
        </p:nvSpPr>
        <p:spPr>
          <a:xfrm>
            <a:off x="-276286" y="290882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13" name="12 Elipse"/>
          <p:cNvSpPr/>
          <p:nvPr/>
        </p:nvSpPr>
        <p:spPr>
          <a:xfrm>
            <a:off x="-276286" y="316800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  <p:sp>
        <p:nvSpPr>
          <p:cNvPr id="14" name="13 Elipse"/>
          <p:cNvSpPr/>
          <p:nvPr/>
        </p:nvSpPr>
        <p:spPr>
          <a:xfrm>
            <a:off x="-277044" y="361654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4</a:t>
            </a:r>
          </a:p>
        </p:txBody>
      </p:sp>
      <p:sp>
        <p:nvSpPr>
          <p:cNvPr id="15" name="14 Elipse"/>
          <p:cNvSpPr/>
          <p:nvPr/>
        </p:nvSpPr>
        <p:spPr>
          <a:xfrm>
            <a:off x="-277044" y="388236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5</a:t>
            </a:r>
            <a:endParaRPr lang="en-GB" sz="1200" dirty="0"/>
          </a:p>
        </p:txBody>
      </p:sp>
      <p:sp>
        <p:nvSpPr>
          <p:cNvPr id="16" name="15 Elipse"/>
          <p:cNvSpPr/>
          <p:nvPr/>
        </p:nvSpPr>
        <p:spPr>
          <a:xfrm>
            <a:off x="-277044" y="4141547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6</a:t>
            </a:r>
            <a:endParaRPr lang="en-GB" sz="1200" dirty="0"/>
          </a:p>
        </p:txBody>
      </p:sp>
      <p:sp>
        <p:nvSpPr>
          <p:cNvPr id="17" name="16 CuadroTexto"/>
          <p:cNvSpPr txBox="1"/>
          <p:nvPr/>
        </p:nvSpPr>
        <p:spPr>
          <a:xfrm>
            <a:off x="8808421" y="3056327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chemeClr val="bg1"/>
                </a:solidFill>
              </a:rPr>
              <a:t>10</a:t>
            </a:r>
            <a:endParaRPr lang="en-GB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989911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28688" y="284163"/>
            <a:ext cx="11001376" cy="6296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806483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28 Rectángulo redondeado"/>
          <p:cNvSpPr/>
          <p:nvPr/>
        </p:nvSpPr>
        <p:spPr>
          <a:xfrm>
            <a:off x="35496" y="46192"/>
            <a:ext cx="936104" cy="35769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a-ES" sz="1200" smtClean="0">
                <a:solidFill>
                  <a:schemeClr val="accent1"/>
                </a:solidFill>
              </a:rPr>
              <a:t>EXCLUSION</a:t>
            </a:r>
            <a:endParaRPr lang="ca-ES" sz="1200" dirty="0">
              <a:solidFill>
                <a:schemeClr val="accent1"/>
              </a:solidFill>
            </a:endParaRPr>
          </a:p>
        </p:txBody>
      </p:sp>
      <p:sp>
        <p:nvSpPr>
          <p:cNvPr id="30" name="29 Rectángulo redondeado"/>
          <p:cNvSpPr/>
          <p:nvPr/>
        </p:nvSpPr>
        <p:spPr>
          <a:xfrm>
            <a:off x="859632" y="765607"/>
            <a:ext cx="1132685" cy="35769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ca-ES" sz="1200" dirty="0" smtClean="0">
                <a:solidFill>
                  <a:schemeClr val="accent1"/>
                </a:solidFill>
              </a:rPr>
              <a:t>CONVICTIONS</a:t>
            </a:r>
            <a:endParaRPr lang="ca-ES" sz="1200" dirty="0">
              <a:solidFill>
                <a:schemeClr val="accent1"/>
              </a:solidFill>
            </a:endParaRPr>
          </a:p>
        </p:txBody>
      </p:sp>
      <p:sp>
        <p:nvSpPr>
          <p:cNvPr id="31" name="30 Rectángulo redondeado"/>
          <p:cNvSpPr/>
          <p:nvPr/>
        </p:nvSpPr>
        <p:spPr>
          <a:xfrm>
            <a:off x="859632" y="1700808"/>
            <a:ext cx="1370549" cy="35769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ca-ES" sz="1200" dirty="0" smtClean="0">
                <a:solidFill>
                  <a:schemeClr val="accent1"/>
                </a:solidFill>
              </a:rPr>
              <a:t>CONTRIBUTIONS</a:t>
            </a:r>
            <a:endParaRPr lang="ca-ES" sz="1200" dirty="0">
              <a:solidFill>
                <a:schemeClr val="accent1"/>
              </a:solidFill>
            </a:endParaRPr>
          </a:p>
        </p:txBody>
      </p:sp>
      <p:sp>
        <p:nvSpPr>
          <p:cNvPr id="32" name="31 Rectángulo redondeado"/>
          <p:cNvSpPr/>
          <p:nvPr/>
        </p:nvSpPr>
        <p:spPr>
          <a:xfrm>
            <a:off x="859632" y="2564904"/>
            <a:ext cx="703309" cy="35769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ca-ES" sz="1200" dirty="0" smtClean="0">
                <a:solidFill>
                  <a:schemeClr val="accent1"/>
                </a:solidFill>
              </a:rPr>
              <a:t>SOCIAL</a:t>
            </a:r>
            <a:endParaRPr lang="ca-ES" sz="1200" dirty="0">
              <a:solidFill>
                <a:schemeClr val="accent1"/>
              </a:solidFill>
            </a:endParaRPr>
          </a:p>
        </p:txBody>
      </p:sp>
      <p:sp>
        <p:nvSpPr>
          <p:cNvPr id="33" name="32 Rectángulo redondeado"/>
          <p:cNvSpPr/>
          <p:nvPr/>
        </p:nvSpPr>
        <p:spPr>
          <a:xfrm>
            <a:off x="866825" y="3501008"/>
            <a:ext cx="851004" cy="35769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ca-ES" sz="1200" smtClean="0">
                <a:solidFill>
                  <a:schemeClr val="accent1"/>
                </a:solidFill>
              </a:rPr>
              <a:t>BUSINESS</a:t>
            </a:r>
            <a:endParaRPr lang="ca-ES" sz="1200" dirty="0">
              <a:solidFill>
                <a:schemeClr val="accent1"/>
              </a:solidFill>
            </a:endParaRPr>
          </a:p>
        </p:txBody>
      </p:sp>
      <p:sp>
        <p:nvSpPr>
          <p:cNvPr id="34" name="33 Rectángulo redondeado"/>
          <p:cNvSpPr/>
          <p:nvPr/>
        </p:nvSpPr>
        <p:spPr>
          <a:xfrm>
            <a:off x="859631" y="4446284"/>
            <a:ext cx="1132685" cy="35769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ca-ES" sz="1200" dirty="0" smtClean="0">
                <a:solidFill>
                  <a:schemeClr val="accent1"/>
                </a:solidFill>
              </a:rPr>
              <a:t>MISCONDUCT</a:t>
            </a:r>
            <a:endParaRPr lang="ca-ES" sz="1200" dirty="0">
              <a:solidFill>
                <a:schemeClr val="accent1"/>
              </a:solidFill>
            </a:endParaRPr>
          </a:p>
        </p:txBody>
      </p:sp>
      <p:sp>
        <p:nvSpPr>
          <p:cNvPr id="35" name="34 Rectángulo redondeado"/>
          <p:cNvSpPr/>
          <p:nvPr/>
        </p:nvSpPr>
        <p:spPr>
          <a:xfrm>
            <a:off x="859631" y="5517232"/>
            <a:ext cx="1824200" cy="35769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ca-ES" sz="1200" dirty="0" smtClean="0">
                <a:solidFill>
                  <a:schemeClr val="accent1"/>
                </a:solidFill>
              </a:rPr>
              <a:t>CONFLICT_OF_INTEREST</a:t>
            </a:r>
            <a:endParaRPr lang="ca-ES" sz="1200" dirty="0">
              <a:solidFill>
                <a:schemeClr val="accent1"/>
              </a:solidFill>
            </a:endParaRPr>
          </a:p>
        </p:txBody>
      </p:sp>
      <p:sp>
        <p:nvSpPr>
          <p:cNvPr id="36" name="35 Rectángulo redondeado"/>
          <p:cNvSpPr/>
          <p:nvPr/>
        </p:nvSpPr>
        <p:spPr>
          <a:xfrm>
            <a:off x="859631" y="7247774"/>
            <a:ext cx="936104" cy="35769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ca-ES" sz="1200" dirty="0" smtClean="0">
                <a:solidFill>
                  <a:schemeClr val="accent1"/>
                </a:solidFill>
              </a:rPr>
              <a:t>NATIONAL</a:t>
            </a:r>
            <a:endParaRPr lang="ca-ES" sz="1200" dirty="0">
              <a:solidFill>
                <a:schemeClr val="accent1"/>
              </a:solidFill>
            </a:endParaRPr>
          </a:p>
        </p:txBody>
      </p:sp>
      <p:cxnSp>
        <p:nvCxnSpPr>
          <p:cNvPr id="37" name="36 Conector angular"/>
          <p:cNvCxnSpPr>
            <a:stCxn id="29" idx="2"/>
            <a:endCxn id="30" idx="1"/>
          </p:cNvCxnSpPr>
          <p:nvPr/>
        </p:nvCxnSpPr>
        <p:spPr>
          <a:xfrm rot="16200000" flipH="1">
            <a:off x="411305" y="496125"/>
            <a:ext cx="540570" cy="356084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37 Conector angular"/>
          <p:cNvCxnSpPr>
            <a:stCxn id="29" idx="2"/>
            <a:endCxn id="31" idx="1"/>
          </p:cNvCxnSpPr>
          <p:nvPr/>
        </p:nvCxnSpPr>
        <p:spPr>
          <a:xfrm rot="16200000" flipH="1">
            <a:off x="-56295" y="963725"/>
            <a:ext cx="1475771" cy="356084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38 Conector angular"/>
          <p:cNvCxnSpPr>
            <a:stCxn id="29" idx="2"/>
            <a:endCxn id="32" idx="1"/>
          </p:cNvCxnSpPr>
          <p:nvPr/>
        </p:nvCxnSpPr>
        <p:spPr>
          <a:xfrm rot="16200000" flipH="1">
            <a:off x="-488343" y="1395773"/>
            <a:ext cx="2339867" cy="356084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39 Conector angular"/>
          <p:cNvCxnSpPr>
            <a:stCxn id="29" idx="2"/>
            <a:endCxn id="33" idx="1"/>
          </p:cNvCxnSpPr>
          <p:nvPr/>
        </p:nvCxnSpPr>
        <p:spPr>
          <a:xfrm rot="16200000" flipH="1">
            <a:off x="-952799" y="1860228"/>
            <a:ext cx="3275971" cy="363277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40 Conector angular"/>
          <p:cNvCxnSpPr>
            <a:stCxn id="29" idx="2"/>
            <a:endCxn id="34" idx="1"/>
          </p:cNvCxnSpPr>
          <p:nvPr/>
        </p:nvCxnSpPr>
        <p:spPr>
          <a:xfrm rot="16200000" flipH="1">
            <a:off x="-1429034" y="2336463"/>
            <a:ext cx="4221247" cy="356083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41 Conector angular"/>
          <p:cNvCxnSpPr>
            <a:stCxn id="29" idx="2"/>
            <a:endCxn id="35" idx="1"/>
          </p:cNvCxnSpPr>
          <p:nvPr/>
        </p:nvCxnSpPr>
        <p:spPr>
          <a:xfrm rot="16200000" flipH="1">
            <a:off x="-1964508" y="2871937"/>
            <a:ext cx="5292195" cy="356083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42 Conector angular"/>
          <p:cNvCxnSpPr>
            <a:stCxn id="29" idx="2"/>
            <a:endCxn id="36" idx="1"/>
          </p:cNvCxnSpPr>
          <p:nvPr/>
        </p:nvCxnSpPr>
        <p:spPr>
          <a:xfrm rot="16200000" flipH="1">
            <a:off x="-2829779" y="3737208"/>
            <a:ext cx="7022737" cy="356083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43 CuadroTexto"/>
          <p:cNvSpPr txBox="1"/>
          <p:nvPr/>
        </p:nvSpPr>
        <p:spPr>
          <a:xfrm>
            <a:off x="2195736" y="1196752"/>
            <a:ext cx="5123518" cy="400110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ca-ES" dirty="0"/>
              <a:t>PARTICIPATION_IN_CRIMINAL_ORGANISATION, CORRUPTION, FRAUD, TERRORIST_OFFENCES, </a:t>
            </a:r>
          </a:p>
          <a:p>
            <a:r>
              <a:rPr lang="ca-ES" dirty="0"/>
              <a:t>MONEY_LAUNDERING, </a:t>
            </a:r>
            <a:r>
              <a:rPr lang="ca-ES" dirty="0" smtClean="0"/>
              <a:t>CHILD_LABOUR-HUMAN_TRAFFICKING</a:t>
            </a:r>
            <a:endParaRPr lang="ca-ES" dirty="0"/>
          </a:p>
        </p:txBody>
      </p:sp>
      <p:sp>
        <p:nvSpPr>
          <p:cNvPr id="45" name="44 CuadroTexto"/>
          <p:cNvSpPr txBox="1"/>
          <p:nvPr/>
        </p:nvSpPr>
        <p:spPr>
          <a:xfrm>
            <a:off x="2195736" y="2190027"/>
            <a:ext cx="3090911" cy="24622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ca-ES" dirty="0"/>
              <a:t>PAYMENT_OF_TAXES, PAYMENT_OF_SOCIAL_SECURITY</a:t>
            </a:r>
          </a:p>
        </p:txBody>
      </p:sp>
      <p:sp>
        <p:nvSpPr>
          <p:cNvPr id="46" name="45 CuadroTexto"/>
          <p:cNvSpPr txBox="1"/>
          <p:nvPr/>
        </p:nvSpPr>
        <p:spPr>
          <a:xfrm>
            <a:off x="2195736" y="3006825"/>
            <a:ext cx="2965877" cy="24622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ca-ES" dirty="0"/>
              <a:t>ENVIRONMENTAL_LAW, SOCIAL_LAW, LABOUR_LAW</a:t>
            </a:r>
          </a:p>
        </p:txBody>
      </p:sp>
      <p:sp>
        <p:nvSpPr>
          <p:cNvPr id="47" name="46 CuadroTexto"/>
          <p:cNvSpPr txBox="1"/>
          <p:nvPr/>
        </p:nvSpPr>
        <p:spPr>
          <a:xfrm>
            <a:off x="2195736" y="3861048"/>
            <a:ext cx="4722768" cy="400110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ca-ES" dirty="0"/>
              <a:t>BANKRUPTCY, INSOLVENCY, CREDITORS_ARRANGEMENT, BANKRUPTCY_ANALOGOUS, </a:t>
            </a:r>
          </a:p>
          <a:p>
            <a:r>
              <a:rPr lang="ca-ES" dirty="0"/>
              <a:t>LIQUIDATOR_ADMINISTERED, ACTIVITIES_SUSPENDED</a:t>
            </a:r>
          </a:p>
        </p:txBody>
      </p:sp>
      <p:sp>
        <p:nvSpPr>
          <p:cNvPr id="48" name="47 CuadroTexto"/>
          <p:cNvSpPr txBox="1"/>
          <p:nvPr/>
        </p:nvSpPr>
        <p:spPr>
          <a:xfrm>
            <a:off x="2195736" y="5023049"/>
            <a:ext cx="2430474" cy="24622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ca-ES" dirty="0"/>
              <a:t>MC_PROFESSIONAL, MARKET_DISTORSION</a:t>
            </a:r>
          </a:p>
        </p:txBody>
      </p:sp>
      <p:sp>
        <p:nvSpPr>
          <p:cNvPr id="49" name="48 CuadroTexto"/>
          <p:cNvSpPr txBox="1"/>
          <p:nvPr/>
        </p:nvSpPr>
        <p:spPr>
          <a:xfrm>
            <a:off x="2195736" y="6031161"/>
            <a:ext cx="3268844" cy="24622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ca-ES" dirty="0"/>
              <a:t>PROCEDURE_PARTICIPATION, PROCEDURE_PREPARATION</a:t>
            </a:r>
          </a:p>
        </p:txBody>
      </p:sp>
      <p:sp>
        <p:nvSpPr>
          <p:cNvPr id="50" name="49 CuadroTexto"/>
          <p:cNvSpPr txBox="1"/>
          <p:nvPr/>
        </p:nvSpPr>
        <p:spPr>
          <a:xfrm>
            <a:off x="2195736" y="7615337"/>
            <a:ext cx="543739" cy="24622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ca-ES" dirty="0"/>
              <a:t>OTHER</a:t>
            </a:r>
          </a:p>
        </p:txBody>
      </p:sp>
      <p:sp>
        <p:nvSpPr>
          <p:cNvPr id="51" name="50 Rectángulo redondeado"/>
          <p:cNvSpPr/>
          <p:nvPr/>
        </p:nvSpPr>
        <p:spPr>
          <a:xfrm>
            <a:off x="827584" y="6455686"/>
            <a:ext cx="1824200" cy="35769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ca-ES" sz="1200" dirty="0" smtClean="0">
                <a:solidFill>
                  <a:schemeClr val="accent1"/>
                </a:solidFill>
              </a:rPr>
              <a:t>EARLY_TERMINATION</a:t>
            </a:r>
            <a:endParaRPr lang="ca-ES" sz="1200" dirty="0">
              <a:solidFill>
                <a:schemeClr val="accent1"/>
              </a:solidFill>
            </a:endParaRPr>
          </a:p>
        </p:txBody>
      </p:sp>
      <p:cxnSp>
        <p:nvCxnSpPr>
          <p:cNvPr id="52" name="51 Conector angular"/>
          <p:cNvCxnSpPr>
            <a:stCxn id="29" idx="2"/>
            <a:endCxn id="51" idx="1"/>
          </p:cNvCxnSpPr>
          <p:nvPr/>
        </p:nvCxnSpPr>
        <p:spPr>
          <a:xfrm rot="16200000" flipH="1">
            <a:off x="-2449758" y="3357188"/>
            <a:ext cx="6230649" cy="324036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52 Rectángulo"/>
          <p:cNvSpPr/>
          <p:nvPr/>
        </p:nvSpPr>
        <p:spPr>
          <a:xfrm>
            <a:off x="2195736" y="6967265"/>
            <a:ext cx="2492990" cy="24622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ca-ES" sz="1000" dirty="0"/>
              <a:t>EARLY_TERMINATION, MISINTERPRETATION</a:t>
            </a:r>
            <a:endParaRPr lang="en-GB" sz="1000" dirty="0"/>
          </a:p>
        </p:txBody>
      </p:sp>
      <p:cxnSp>
        <p:nvCxnSpPr>
          <p:cNvPr id="27" name="26 Conector angular"/>
          <p:cNvCxnSpPr>
            <a:stCxn id="30" idx="2"/>
            <a:endCxn id="44" idx="1"/>
          </p:cNvCxnSpPr>
          <p:nvPr/>
        </p:nvCxnSpPr>
        <p:spPr>
          <a:xfrm rot="16200000" flipH="1">
            <a:off x="1674100" y="875171"/>
            <a:ext cx="273510" cy="769761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53 Conector angular"/>
          <p:cNvCxnSpPr>
            <a:stCxn id="31" idx="2"/>
            <a:endCxn id="45" idx="1"/>
          </p:cNvCxnSpPr>
          <p:nvPr/>
        </p:nvCxnSpPr>
        <p:spPr>
          <a:xfrm rot="16200000" flipH="1">
            <a:off x="1743001" y="1860403"/>
            <a:ext cx="254640" cy="650829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54 Conector angular"/>
          <p:cNvCxnSpPr>
            <a:stCxn id="32" idx="2"/>
            <a:endCxn id="46" idx="1"/>
          </p:cNvCxnSpPr>
          <p:nvPr/>
        </p:nvCxnSpPr>
        <p:spPr>
          <a:xfrm rot="16200000" flipH="1">
            <a:off x="1599840" y="2534040"/>
            <a:ext cx="207342" cy="984449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55 Conector angular"/>
          <p:cNvCxnSpPr>
            <a:stCxn id="33" idx="2"/>
            <a:endCxn id="47" idx="1"/>
          </p:cNvCxnSpPr>
          <p:nvPr/>
        </p:nvCxnSpPr>
        <p:spPr>
          <a:xfrm rot="16200000" flipH="1">
            <a:off x="1642829" y="3508195"/>
            <a:ext cx="202405" cy="903409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56 Conector angular"/>
          <p:cNvCxnSpPr>
            <a:stCxn id="34" idx="2"/>
            <a:endCxn id="48" idx="1"/>
          </p:cNvCxnSpPr>
          <p:nvPr/>
        </p:nvCxnSpPr>
        <p:spPr>
          <a:xfrm rot="16200000" flipH="1">
            <a:off x="1639762" y="4590186"/>
            <a:ext cx="342186" cy="769762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57 Conector angular"/>
          <p:cNvCxnSpPr>
            <a:stCxn id="35" idx="2"/>
            <a:endCxn id="49" idx="1"/>
          </p:cNvCxnSpPr>
          <p:nvPr/>
        </p:nvCxnSpPr>
        <p:spPr>
          <a:xfrm rot="16200000" flipH="1">
            <a:off x="1844058" y="5802594"/>
            <a:ext cx="279350" cy="424005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58 Conector angular"/>
          <p:cNvCxnSpPr>
            <a:stCxn id="51" idx="2"/>
            <a:endCxn id="53" idx="1"/>
          </p:cNvCxnSpPr>
          <p:nvPr/>
        </p:nvCxnSpPr>
        <p:spPr>
          <a:xfrm rot="16200000" flipH="1">
            <a:off x="1829210" y="6723850"/>
            <a:ext cx="277000" cy="456052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59 Conector angular"/>
          <p:cNvCxnSpPr>
            <a:stCxn id="36" idx="2"/>
            <a:endCxn id="50" idx="1"/>
          </p:cNvCxnSpPr>
          <p:nvPr/>
        </p:nvCxnSpPr>
        <p:spPr>
          <a:xfrm rot="16200000" flipH="1">
            <a:off x="1695217" y="7237929"/>
            <a:ext cx="132984" cy="868053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78868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85" t="15257" r="15143" b="24996"/>
          <a:stretch/>
        </p:blipFill>
        <p:spPr bwMode="auto">
          <a:xfrm>
            <a:off x="-972616" y="764704"/>
            <a:ext cx="10755086" cy="51218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5 Elipse"/>
          <p:cNvSpPr/>
          <p:nvPr/>
        </p:nvSpPr>
        <p:spPr>
          <a:xfrm>
            <a:off x="-1066281" y="183031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7" name="6 Elipse"/>
          <p:cNvSpPr/>
          <p:nvPr/>
        </p:nvSpPr>
        <p:spPr>
          <a:xfrm>
            <a:off x="-1066281" y="2284237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8" name="7 Elipse"/>
          <p:cNvSpPr/>
          <p:nvPr/>
        </p:nvSpPr>
        <p:spPr>
          <a:xfrm>
            <a:off x="-1066281" y="2650864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419026984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76" t="9481" r="14953" b="9926"/>
          <a:stretch/>
        </p:blipFill>
        <p:spPr bwMode="auto">
          <a:xfrm>
            <a:off x="-566463" y="-27384"/>
            <a:ext cx="10755087" cy="690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4 Elipse"/>
          <p:cNvSpPr/>
          <p:nvPr/>
        </p:nvSpPr>
        <p:spPr>
          <a:xfrm>
            <a:off x="-684584" y="108479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6" name="5 Elipse"/>
          <p:cNvSpPr/>
          <p:nvPr/>
        </p:nvSpPr>
        <p:spPr>
          <a:xfrm>
            <a:off x="-684584" y="1636333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7" name="6 Elipse"/>
          <p:cNvSpPr/>
          <p:nvPr/>
        </p:nvSpPr>
        <p:spPr>
          <a:xfrm>
            <a:off x="-684584" y="2406374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  <p:sp>
        <p:nvSpPr>
          <p:cNvPr id="10" name="9 Elipse"/>
          <p:cNvSpPr/>
          <p:nvPr/>
        </p:nvSpPr>
        <p:spPr>
          <a:xfrm>
            <a:off x="9828584" y="959061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4</a:t>
            </a:r>
            <a:endParaRPr lang="en-GB" sz="1200" dirty="0"/>
          </a:p>
        </p:txBody>
      </p:sp>
      <p:sp>
        <p:nvSpPr>
          <p:cNvPr id="11" name="10 Elipse"/>
          <p:cNvSpPr/>
          <p:nvPr/>
        </p:nvSpPr>
        <p:spPr>
          <a:xfrm>
            <a:off x="9821441" y="141277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5</a:t>
            </a:r>
          </a:p>
        </p:txBody>
      </p:sp>
      <p:sp>
        <p:nvSpPr>
          <p:cNvPr id="12" name="11 Elipse"/>
          <p:cNvSpPr/>
          <p:nvPr/>
        </p:nvSpPr>
        <p:spPr>
          <a:xfrm>
            <a:off x="9821441" y="206084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6</a:t>
            </a:r>
            <a:endParaRPr lang="en-GB" sz="1200" dirty="0"/>
          </a:p>
        </p:txBody>
      </p:sp>
      <p:sp>
        <p:nvSpPr>
          <p:cNvPr id="14" name="13 Elipse"/>
          <p:cNvSpPr/>
          <p:nvPr/>
        </p:nvSpPr>
        <p:spPr>
          <a:xfrm>
            <a:off x="9828584" y="249289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7</a:t>
            </a:r>
            <a:endParaRPr lang="en-GB" sz="1200" dirty="0"/>
          </a:p>
        </p:txBody>
      </p:sp>
      <p:sp>
        <p:nvSpPr>
          <p:cNvPr id="15" name="14 Elipse"/>
          <p:cNvSpPr/>
          <p:nvPr/>
        </p:nvSpPr>
        <p:spPr>
          <a:xfrm>
            <a:off x="9835727" y="3170791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8</a:t>
            </a:r>
            <a:endParaRPr lang="en-GB" sz="1200" dirty="0"/>
          </a:p>
        </p:txBody>
      </p:sp>
      <p:sp>
        <p:nvSpPr>
          <p:cNvPr id="17" name="16 Elipse"/>
          <p:cNvSpPr/>
          <p:nvPr/>
        </p:nvSpPr>
        <p:spPr>
          <a:xfrm>
            <a:off x="9850241" y="361599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9</a:t>
            </a:r>
          </a:p>
        </p:txBody>
      </p:sp>
      <p:sp>
        <p:nvSpPr>
          <p:cNvPr id="18" name="17 Elipse"/>
          <p:cNvSpPr/>
          <p:nvPr/>
        </p:nvSpPr>
        <p:spPr>
          <a:xfrm>
            <a:off x="9843098" y="4300629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19" name="18 Elipse"/>
          <p:cNvSpPr/>
          <p:nvPr/>
        </p:nvSpPr>
        <p:spPr>
          <a:xfrm>
            <a:off x="9850241" y="4725144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2" name="1 CuadroTexto"/>
          <p:cNvSpPr txBox="1"/>
          <p:nvPr/>
        </p:nvSpPr>
        <p:spPr>
          <a:xfrm>
            <a:off x="9771652" y="4282634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chemeClr val="bg1"/>
                </a:solidFill>
              </a:rPr>
              <a:t>10</a:t>
            </a:r>
            <a:endParaRPr lang="en-GB" sz="1200" dirty="0">
              <a:solidFill>
                <a:schemeClr val="bg1"/>
              </a:solidFill>
            </a:endParaRPr>
          </a:p>
        </p:txBody>
      </p:sp>
      <p:sp>
        <p:nvSpPr>
          <p:cNvPr id="20" name="19 CuadroTexto"/>
          <p:cNvSpPr txBox="1"/>
          <p:nvPr/>
        </p:nvSpPr>
        <p:spPr>
          <a:xfrm>
            <a:off x="9792272" y="4695106"/>
            <a:ext cx="328425" cy="2882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chemeClr val="bg1"/>
                </a:solidFill>
              </a:rPr>
              <a:t>11</a:t>
            </a:r>
            <a:endParaRPr lang="en-GB" sz="1200" dirty="0">
              <a:solidFill>
                <a:schemeClr val="bg1"/>
              </a:solidFill>
            </a:endParaRPr>
          </a:p>
        </p:txBody>
      </p:sp>
      <p:sp>
        <p:nvSpPr>
          <p:cNvPr id="21" name="20 Elipse"/>
          <p:cNvSpPr/>
          <p:nvPr/>
        </p:nvSpPr>
        <p:spPr>
          <a:xfrm>
            <a:off x="9856488" y="536703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22" name="21 Elipse"/>
          <p:cNvSpPr/>
          <p:nvPr/>
        </p:nvSpPr>
        <p:spPr>
          <a:xfrm>
            <a:off x="9863631" y="579154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23" name="22 CuadroTexto"/>
          <p:cNvSpPr txBox="1"/>
          <p:nvPr/>
        </p:nvSpPr>
        <p:spPr>
          <a:xfrm>
            <a:off x="9785042" y="5349035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chemeClr val="bg1"/>
                </a:solidFill>
              </a:rPr>
              <a:t>12</a:t>
            </a:r>
            <a:endParaRPr lang="en-GB" sz="1200" dirty="0">
              <a:solidFill>
                <a:schemeClr val="bg1"/>
              </a:solidFill>
            </a:endParaRPr>
          </a:p>
        </p:txBody>
      </p:sp>
      <p:sp>
        <p:nvSpPr>
          <p:cNvPr id="24" name="23 CuadroTexto"/>
          <p:cNvSpPr txBox="1"/>
          <p:nvPr/>
        </p:nvSpPr>
        <p:spPr>
          <a:xfrm>
            <a:off x="9805662" y="5761507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chemeClr val="bg1"/>
                </a:solidFill>
              </a:rPr>
              <a:t>13</a:t>
            </a:r>
            <a:endParaRPr lang="en-GB" sz="1200" dirty="0">
              <a:solidFill>
                <a:schemeClr val="bg1"/>
              </a:solidFill>
            </a:endParaRPr>
          </a:p>
        </p:txBody>
      </p:sp>
      <p:sp>
        <p:nvSpPr>
          <p:cNvPr id="26" name="25 Elipse"/>
          <p:cNvSpPr/>
          <p:nvPr/>
        </p:nvSpPr>
        <p:spPr>
          <a:xfrm>
            <a:off x="9857525" y="6440394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27" name="26 CuadroTexto"/>
          <p:cNvSpPr txBox="1"/>
          <p:nvPr/>
        </p:nvSpPr>
        <p:spPr>
          <a:xfrm>
            <a:off x="9799556" y="6410356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chemeClr val="bg1"/>
                </a:solidFill>
              </a:rPr>
              <a:t>14</a:t>
            </a:r>
            <a:endParaRPr lang="en-GB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627093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1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41071700"/>
              </p:ext>
            </p:extLst>
          </p:nvPr>
        </p:nvGraphicFramePr>
        <p:xfrm>
          <a:off x="-158139" y="980728"/>
          <a:ext cx="9302139" cy="53383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1" name="Worksheet" r:id="rId4" imgW="8315259" imgH="4772156" progId="Excel.Sheet.12">
                  <p:embed/>
                </p:oleObj>
              </mc:Choice>
              <mc:Fallback>
                <p:oleObj name="Worksheet" r:id="rId4" imgW="8315259" imgH="4772156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158139" y="980728"/>
                        <a:ext cx="9302139" cy="533834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9787636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Imagen" descr="mu_turnovergeneral_ca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8520" y="1340768"/>
            <a:ext cx="9289032" cy="3456523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4 Elipse"/>
          <p:cNvSpPr/>
          <p:nvPr/>
        </p:nvSpPr>
        <p:spPr>
          <a:xfrm>
            <a:off x="8748464" y="322518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6" name="5 Elipse"/>
          <p:cNvSpPr/>
          <p:nvPr/>
        </p:nvSpPr>
        <p:spPr>
          <a:xfrm>
            <a:off x="8748464" y="354398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7" name="6 Elipse"/>
          <p:cNvSpPr/>
          <p:nvPr/>
        </p:nvSpPr>
        <p:spPr>
          <a:xfrm>
            <a:off x="8748464" y="383202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34694282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68560" y="1485900"/>
            <a:ext cx="10306050" cy="388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4 Elipse"/>
          <p:cNvSpPr/>
          <p:nvPr/>
        </p:nvSpPr>
        <p:spPr>
          <a:xfrm>
            <a:off x="8748464" y="314096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6" name="5 Elipse"/>
          <p:cNvSpPr/>
          <p:nvPr/>
        </p:nvSpPr>
        <p:spPr>
          <a:xfrm>
            <a:off x="8748464" y="338719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7" name="6 Elipse"/>
          <p:cNvSpPr/>
          <p:nvPr/>
        </p:nvSpPr>
        <p:spPr>
          <a:xfrm>
            <a:off x="8748464" y="362994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138478878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1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32849114"/>
              </p:ext>
            </p:extLst>
          </p:nvPr>
        </p:nvGraphicFramePr>
        <p:xfrm>
          <a:off x="85725" y="471488"/>
          <a:ext cx="8972550" cy="5915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54" name="Worksheet" r:id="rId4" imgW="8972685" imgH="5915025" progId="Excel.Sheet.12">
                  <p:embed/>
                </p:oleObj>
              </mc:Choice>
              <mc:Fallback>
                <p:oleObj name="Worksheet" r:id="rId4" imgW="8972685" imgH="5915025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5725" y="471488"/>
                        <a:ext cx="8972550" cy="5915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0279250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32" t="17659" r="9754" b="6250"/>
          <a:stretch/>
        </p:blipFill>
        <p:spPr bwMode="auto">
          <a:xfrm>
            <a:off x="-756592" y="620688"/>
            <a:ext cx="10697028" cy="55662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3 Elipse"/>
          <p:cNvSpPr/>
          <p:nvPr/>
        </p:nvSpPr>
        <p:spPr>
          <a:xfrm>
            <a:off x="-850257" y="3234471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5" name="4 Elipse"/>
          <p:cNvSpPr/>
          <p:nvPr/>
        </p:nvSpPr>
        <p:spPr>
          <a:xfrm>
            <a:off x="-850257" y="368839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6" name="5 Elipse"/>
          <p:cNvSpPr/>
          <p:nvPr/>
        </p:nvSpPr>
        <p:spPr>
          <a:xfrm>
            <a:off x="-850257" y="405502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113129546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6" t="38294" r="10200" b="36111"/>
          <a:stretch/>
        </p:blipFill>
        <p:spPr bwMode="auto">
          <a:xfrm>
            <a:off x="-868445" y="2492896"/>
            <a:ext cx="10697029" cy="1872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7917044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4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887710"/>
              </p:ext>
            </p:extLst>
          </p:nvPr>
        </p:nvGraphicFramePr>
        <p:xfrm>
          <a:off x="-540568" y="1052736"/>
          <a:ext cx="10954413" cy="36914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23" name="Worksheet" r:id="rId4" imgW="9639319" imgH="3248111" progId="Excel.Sheet.12">
                  <p:embed/>
                </p:oleObj>
              </mc:Choice>
              <mc:Fallback>
                <p:oleObj name="Worksheet" r:id="rId4" imgW="9639319" imgH="3248111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540568" y="1052736"/>
                        <a:ext cx="10954413" cy="369140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2028694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71" t="16469" r="9420" b="25595"/>
          <a:stretch/>
        </p:blipFill>
        <p:spPr bwMode="auto">
          <a:xfrm>
            <a:off x="-756592" y="908720"/>
            <a:ext cx="10566400" cy="42381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59242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74" t="16380" r="22694" b="6250"/>
          <a:stretch/>
        </p:blipFill>
        <p:spPr bwMode="auto">
          <a:xfrm>
            <a:off x="284783" y="12290"/>
            <a:ext cx="8679705" cy="6848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3 Elipse"/>
          <p:cNvSpPr/>
          <p:nvPr/>
        </p:nvSpPr>
        <p:spPr>
          <a:xfrm>
            <a:off x="8752760" y="2263581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6" name="5 Elipse"/>
          <p:cNvSpPr/>
          <p:nvPr/>
        </p:nvSpPr>
        <p:spPr>
          <a:xfrm>
            <a:off x="8752760" y="2723114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7" name="6 Elipse"/>
          <p:cNvSpPr/>
          <p:nvPr/>
        </p:nvSpPr>
        <p:spPr>
          <a:xfrm>
            <a:off x="8752760" y="3181444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  <p:sp>
        <p:nvSpPr>
          <p:cNvPr id="8" name="7 Elipse"/>
          <p:cNvSpPr/>
          <p:nvPr/>
        </p:nvSpPr>
        <p:spPr>
          <a:xfrm>
            <a:off x="8752760" y="3590494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4</a:t>
            </a:r>
            <a:endParaRPr lang="en-GB" sz="1200" dirty="0"/>
          </a:p>
        </p:txBody>
      </p:sp>
      <p:sp>
        <p:nvSpPr>
          <p:cNvPr id="9" name="8 Elipse"/>
          <p:cNvSpPr/>
          <p:nvPr/>
        </p:nvSpPr>
        <p:spPr>
          <a:xfrm>
            <a:off x="8752760" y="405236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5</a:t>
            </a:r>
            <a:endParaRPr lang="en-GB" sz="1200" dirty="0"/>
          </a:p>
        </p:txBody>
      </p:sp>
      <p:sp>
        <p:nvSpPr>
          <p:cNvPr id="10" name="9 Elipse"/>
          <p:cNvSpPr/>
          <p:nvPr/>
        </p:nvSpPr>
        <p:spPr>
          <a:xfrm>
            <a:off x="8752760" y="4389814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6</a:t>
            </a:r>
            <a:endParaRPr lang="en-GB" sz="1200" dirty="0"/>
          </a:p>
        </p:txBody>
      </p:sp>
      <p:sp>
        <p:nvSpPr>
          <p:cNvPr id="11" name="10 Elipse"/>
          <p:cNvSpPr/>
          <p:nvPr/>
        </p:nvSpPr>
        <p:spPr>
          <a:xfrm>
            <a:off x="8752760" y="4789619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7</a:t>
            </a:r>
          </a:p>
        </p:txBody>
      </p:sp>
      <p:sp>
        <p:nvSpPr>
          <p:cNvPr id="12" name="11 Elipse"/>
          <p:cNvSpPr/>
          <p:nvPr/>
        </p:nvSpPr>
        <p:spPr>
          <a:xfrm>
            <a:off x="8752760" y="575796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9</a:t>
            </a:r>
            <a:endParaRPr lang="en-GB" sz="1200" dirty="0"/>
          </a:p>
        </p:txBody>
      </p:sp>
      <p:sp>
        <p:nvSpPr>
          <p:cNvPr id="13" name="12 Elipse"/>
          <p:cNvSpPr/>
          <p:nvPr/>
        </p:nvSpPr>
        <p:spPr>
          <a:xfrm>
            <a:off x="120744" y="3476179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00" dirty="0"/>
          </a:p>
        </p:txBody>
      </p:sp>
      <p:sp>
        <p:nvSpPr>
          <p:cNvPr id="15" name="14 Elipse"/>
          <p:cNvSpPr/>
          <p:nvPr/>
        </p:nvSpPr>
        <p:spPr>
          <a:xfrm>
            <a:off x="120744" y="3803281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00" dirty="0"/>
          </a:p>
        </p:txBody>
      </p:sp>
      <p:sp>
        <p:nvSpPr>
          <p:cNvPr id="17" name="16 Elipse"/>
          <p:cNvSpPr/>
          <p:nvPr/>
        </p:nvSpPr>
        <p:spPr>
          <a:xfrm>
            <a:off x="8745375" y="5300497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50" dirty="0" smtClean="0"/>
              <a:t>8</a:t>
            </a:r>
            <a:endParaRPr lang="en-GB" sz="1050" dirty="0"/>
          </a:p>
        </p:txBody>
      </p:sp>
      <p:sp>
        <p:nvSpPr>
          <p:cNvPr id="18" name="17 CuadroTexto"/>
          <p:cNvSpPr txBox="1"/>
          <p:nvPr/>
        </p:nvSpPr>
        <p:spPr>
          <a:xfrm>
            <a:off x="84916" y="3449596"/>
            <a:ext cx="3289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100" dirty="0" smtClean="0">
                <a:solidFill>
                  <a:schemeClr val="bg1"/>
                </a:solidFill>
              </a:rPr>
              <a:t>12</a:t>
            </a:r>
            <a:endParaRPr lang="en-GB" sz="1100" dirty="0">
              <a:solidFill>
                <a:schemeClr val="bg1"/>
              </a:solidFill>
            </a:endParaRPr>
          </a:p>
        </p:txBody>
      </p:sp>
      <p:sp>
        <p:nvSpPr>
          <p:cNvPr id="19" name="18 CuadroTexto"/>
          <p:cNvSpPr txBox="1"/>
          <p:nvPr/>
        </p:nvSpPr>
        <p:spPr>
          <a:xfrm>
            <a:off x="75544" y="3790752"/>
            <a:ext cx="3289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 smtClean="0">
                <a:solidFill>
                  <a:schemeClr val="bg1"/>
                </a:solidFill>
              </a:rPr>
              <a:t>13</a:t>
            </a:r>
            <a:endParaRPr lang="en-GB" sz="1100" dirty="0">
              <a:solidFill>
                <a:schemeClr val="bg1"/>
              </a:solidFill>
            </a:endParaRPr>
          </a:p>
        </p:txBody>
      </p:sp>
      <p:sp>
        <p:nvSpPr>
          <p:cNvPr id="20" name="19 Elipse"/>
          <p:cNvSpPr/>
          <p:nvPr/>
        </p:nvSpPr>
        <p:spPr>
          <a:xfrm>
            <a:off x="8752760" y="605681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00" dirty="0"/>
          </a:p>
        </p:txBody>
      </p:sp>
      <p:sp>
        <p:nvSpPr>
          <p:cNvPr id="21" name="20 Elipse"/>
          <p:cNvSpPr/>
          <p:nvPr/>
        </p:nvSpPr>
        <p:spPr>
          <a:xfrm>
            <a:off x="8752760" y="6383917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00" dirty="0"/>
          </a:p>
        </p:txBody>
      </p:sp>
      <p:sp>
        <p:nvSpPr>
          <p:cNvPr id="22" name="21 CuadroTexto"/>
          <p:cNvSpPr txBox="1"/>
          <p:nvPr/>
        </p:nvSpPr>
        <p:spPr>
          <a:xfrm>
            <a:off x="8701166" y="6045998"/>
            <a:ext cx="3289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100" dirty="0" smtClean="0">
                <a:solidFill>
                  <a:schemeClr val="bg1"/>
                </a:solidFill>
              </a:rPr>
              <a:t>11</a:t>
            </a:r>
            <a:endParaRPr lang="en-GB" sz="1100" dirty="0">
              <a:solidFill>
                <a:schemeClr val="bg1"/>
              </a:solidFill>
            </a:endParaRPr>
          </a:p>
        </p:txBody>
      </p:sp>
      <p:sp>
        <p:nvSpPr>
          <p:cNvPr id="23" name="22 CuadroTexto"/>
          <p:cNvSpPr txBox="1"/>
          <p:nvPr/>
        </p:nvSpPr>
        <p:spPr>
          <a:xfrm>
            <a:off x="8707560" y="6371388"/>
            <a:ext cx="3289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 smtClean="0">
                <a:solidFill>
                  <a:schemeClr val="bg1"/>
                </a:solidFill>
              </a:rPr>
              <a:t>12</a:t>
            </a:r>
            <a:endParaRPr lang="en-GB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736349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1" t="9325" r="9419" b="6250"/>
          <a:stretch/>
        </p:blipFill>
        <p:spPr bwMode="auto">
          <a:xfrm>
            <a:off x="-972616" y="332656"/>
            <a:ext cx="10653486" cy="6175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5 Elipse"/>
          <p:cNvSpPr/>
          <p:nvPr/>
        </p:nvSpPr>
        <p:spPr>
          <a:xfrm>
            <a:off x="9368070" y="57714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7" name="6 Elipse"/>
          <p:cNvSpPr/>
          <p:nvPr/>
        </p:nvSpPr>
        <p:spPr>
          <a:xfrm>
            <a:off x="9337918" y="1039959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2</a:t>
            </a:r>
          </a:p>
        </p:txBody>
      </p:sp>
      <p:sp>
        <p:nvSpPr>
          <p:cNvPr id="8" name="7 Elipse"/>
          <p:cNvSpPr/>
          <p:nvPr/>
        </p:nvSpPr>
        <p:spPr>
          <a:xfrm>
            <a:off x="9330775" y="169327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smtClean="0"/>
              <a:t>3</a:t>
            </a:r>
            <a:endParaRPr lang="en-GB" sz="1200" dirty="0"/>
          </a:p>
        </p:txBody>
      </p:sp>
      <p:sp>
        <p:nvSpPr>
          <p:cNvPr id="9" name="8 Elipse"/>
          <p:cNvSpPr/>
          <p:nvPr/>
        </p:nvSpPr>
        <p:spPr>
          <a:xfrm>
            <a:off x="9330775" y="214174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4</a:t>
            </a:r>
            <a:endParaRPr lang="en-GB" sz="1200" dirty="0"/>
          </a:p>
        </p:txBody>
      </p:sp>
      <p:sp>
        <p:nvSpPr>
          <p:cNvPr id="10" name="9 Elipse"/>
          <p:cNvSpPr/>
          <p:nvPr/>
        </p:nvSpPr>
        <p:spPr>
          <a:xfrm>
            <a:off x="9337918" y="277339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5</a:t>
            </a:r>
            <a:endParaRPr lang="en-GB" sz="1200" dirty="0"/>
          </a:p>
        </p:txBody>
      </p:sp>
      <p:sp>
        <p:nvSpPr>
          <p:cNvPr id="11" name="10 Elipse"/>
          <p:cNvSpPr/>
          <p:nvPr/>
        </p:nvSpPr>
        <p:spPr>
          <a:xfrm>
            <a:off x="9337918" y="322186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6</a:t>
            </a:r>
            <a:endParaRPr lang="en-GB" sz="1200" dirty="0"/>
          </a:p>
        </p:txBody>
      </p:sp>
      <p:sp>
        <p:nvSpPr>
          <p:cNvPr id="12" name="11 Elipse"/>
          <p:cNvSpPr/>
          <p:nvPr/>
        </p:nvSpPr>
        <p:spPr>
          <a:xfrm>
            <a:off x="9345061" y="385351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7</a:t>
            </a:r>
            <a:endParaRPr lang="en-GB" sz="1200" dirty="0"/>
          </a:p>
        </p:txBody>
      </p:sp>
      <p:sp>
        <p:nvSpPr>
          <p:cNvPr id="13" name="12 Elipse"/>
          <p:cNvSpPr/>
          <p:nvPr/>
        </p:nvSpPr>
        <p:spPr>
          <a:xfrm>
            <a:off x="9352432" y="429309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8</a:t>
            </a:r>
            <a:endParaRPr lang="en-GB" sz="1200" dirty="0"/>
          </a:p>
        </p:txBody>
      </p:sp>
      <p:sp>
        <p:nvSpPr>
          <p:cNvPr id="14" name="13 Elipse"/>
          <p:cNvSpPr/>
          <p:nvPr/>
        </p:nvSpPr>
        <p:spPr>
          <a:xfrm>
            <a:off x="9359575" y="4948149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9</a:t>
            </a:r>
          </a:p>
        </p:txBody>
      </p:sp>
      <p:sp>
        <p:nvSpPr>
          <p:cNvPr id="15" name="14 Elipse"/>
          <p:cNvSpPr/>
          <p:nvPr/>
        </p:nvSpPr>
        <p:spPr>
          <a:xfrm>
            <a:off x="9352432" y="5458157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16" name="15 Elipse"/>
          <p:cNvSpPr/>
          <p:nvPr/>
        </p:nvSpPr>
        <p:spPr>
          <a:xfrm>
            <a:off x="9359575" y="603681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17" name="16 CuadroTexto"/>
          <p:cNvSpPr txBox="1"/>
          <p:nvPr/>
        </p:nvSpPr>
        <p:spPr>
          <a:xfrm>
            <a:off x="9280986" y="5431272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chemeClr val="bg1"/>
                </a:solidFill>
              </a:rPr>
              <a:t>10</a:t>
            </a:r>
            <a:endParaRPr lang="en-GB" sz="1200" dirty="0">
              <a:solidFill>
                <a:schemeClr val="bg1"/>
              </a:solidFill>
            </a:endParaRPr>
          </a:p>
        </p:txBody>
      </p:sp>
      <p:sp>
        <p:nvSpPr>
          <p:cNvPr id="18" name="17 CuadroTexto"/>
          <p:cNvSpPr txBox="1"/>
          <p:nvPr/>
        </p:nvSpPr>
        <p:spPr>
          <a:xfrm>
            <a:off x="9301606" y="6006774"/>
            <a:ext cx="328425" cy="2882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chemeClr val="bg1"/>
                </a:solidFill>
              </a:rPr>
              <a:t>11</a:t>
            </a:r>
            <a:endParaRPr lang="en-GB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605137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5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64707444"/>
              </p:ext>
            </p:extLst>
          </p:nvPr>
        </p:nvGraphicFramePr>
        <p:xfrm>
          <a:off x="33338" y="1233488"/>
          <a:ext cx="9077325" cy="4391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90" name="Worksheet" r:id="rId4" imgW="9077302" imgH="4391010" progId="Excel.Sheet.12">
                  <p:embed/>
                </p:oleObj>
              </mc:Choice>
              <mc:Fallback>
                <p:oleObj name="Worksheet" r:id="rId4" imgW="9077302" imgH="439101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3338" y="1233488"/>
                        <a:ext cx="9077325" cy="4391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6637562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556792"/>
            <a:ext cx="8747495" cy="2922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4 Elipse"/>
          <p:cNvSpPr/>
          <p:nvPr/>
        </p:nvSpPr>
        <p:spPr>
          <a:xfrm>
            <a:off x="8805806" y="321297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6" name="5 Elipse"/>
          <p:cNvSpPr/>
          <p:nvPr/>
        </p:nvSpPr>
        <p:spPr>
          <a:xfrm>
            <a:off x="8805806" y="350100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2</a:t>
            </a:r>
          </a:p>
        </p:txBody>
      </p:sp>
      <p:sp>
        <p:nvSpPr>
          <p:cNvPr id="7" name="6 Elipse"/>
          <p:cNvSpPr/>
          <p:nvPr/>
        </p:nvSpPr>
        <p:spPr>
          <a:xfrm>
            <a:off x="8805806" y="378904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smtClean="0"/>
              <a:t>3</a:t>
            </a:r>
            <a:endParaRPr lang="en-GB" sz="1200" dirty="0"/>
          </a:p>
        </p:txBody>
      </p:sp>
      <p:sp>
        <p:nvSpPr>
          <p:cNvPr id="8" name="7 Elipse"/>
          <p:cNvSpPr/>
          <p:nvPr/>
        </p:nvSpPr>
        <p:spPr>
          <a:xfrm>
            <a:off x="8805806" y="4069539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4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07567212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486900" cy="728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4 Elipse"/>
          <p:cNvSpPr/>
          <p:nvPr/>
        </p:nvSpPr>
        <p:spPr>
          <a:xfrm>
            <a:off x="9216911" y="174435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6" name="5 Elipse"/>
          <p:cNvSpPr/>
          <p:nvPr/>
        </p:nvSpPr>
        <p:spPr>
          <a:xfrm>
            <a:off x="9216911" y="208987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2</a:t>
            </a:r>
          </a:p>
        </p:txBody>
      </p:sp>
      <p:sp>
        <p:nvSpPr>
          <p:cNvPr id="7" name="6 Elipse"/>
          <p:cNvSpPr/>
          <p:nvPr/>
        </p:nvSpPr>
        <p:spPr>
          <a:xfrm>
            <a:off x="9216911" y="2485363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smtClean="0"/>
              <a:t>3</a:t>
            </a:r>
            <a:endParaRPr lang="en-GB" sz="1200" dirty="0"/>
          </a:p>
        </p:txBody>
      </p:sp>
      <p:sp>
        <p:nvSpPr>
          <p:cNvPr id="8" name="7 Elipse"/>
          <p:cNvSpPr/>
          <p:nvPr/>
        </p:nvSpPr>
        <p:spPr>
          <a:xfrm>
            <a:off x="9216911" y="2845403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4</a:t>
            </a:r>
            <a:endParaRPr lang="en-GB" sz="1200" dirty="0"/>
          </a:p>
        </p:txBody>
      </p:sp>
      <p:sp>
        <p:nvSpPr>
          <p:cNvPr id="9" name="8 Elipse"/>
          <p:cNvSpPr/>
          <p:nvPr/>
        </p:nvSpPr>
        <p:spPr>
          <a:xfrm>
            <a:off x="9238006" y="3393001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5</a:t>
            </a:r>
            <a:endParaRPr lang="en-GB" sz="1200" dirty="0"/>
          </a:p>
        </p:txBody>
      </p:sp>
      <p:sp>
        <p:nvSpPr>
          <p:cNvPr id="10" name="9 Elipse"/>
          <p:cNvSpPr/>
          <p:nvPr/>
        </p:nvSpPr>
        <p:spPr>
          <a:xfrm>
            <a:off x="9238006" y="3738527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6</a:t>
            </a:r>
            <a:endParaRPr lang="en-GB" sz="1200" dirty="0"/>
          </a:p>
        </p:txBody>
      </p:sp>
      <p:sp>
        <p:nvSpPr>
          <p:cNvPr id="11" name="10 Elipse"/>
          <p:cNvSpPr/>
          <p:nvPr/>
        </p:nvSpPr>
        <p:spPr>
          <a:xfrm>
            <a:off x="9238006" y="4228069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7</a:t>
            </a:r>
            <a:endParaRPr lang="en-GB" sz="1200" dirty="0"/>
          </a:p>
        </p:txBody>
      </p:sp>
      <p:sp>
        <p:nvSpPr>
          <p:cNvPr id="12" name="11 Elipse"/>
          <p:cNvSpPr/>
          <p:nvPr/>
        </p:nvSpPr>
        <p:spPr>
          <a:xfrm>
            <a:off x="9238006" y="457359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8</a:t>
            </a:r>
            <a:endParaRPr lang="en-GB" sz="1200" dirty="0"/>
          </a:p>
        </p:txBody>
      </p:sp>
      <p:sp>
        <p:nvSpPr>
          <p:cNvPr id="13" name="12 Elipse"/>
          <p:cNvSpPr/>
          <p:nvPr/>
        </p:nvSpPr>
        <p:spPr>
          <a:xfrm>
            <a:off x="9223492" y="4991129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9</a:t>
            </a:r>
            <a:endParaRPr lang="en-GB" sz="1200" dirty="0"/>
          </a:p>
        </p:txBody>
      </p:sp>
      <p:sp>
        <p:nvSpPr>
          <p:cNvPr id="15" name="14 Elipse"/>
          <p:cNvSpPr/>
          <p:nvPr/>
        </p:nvSpPr>
        <p:spPr>
          <a:xfrm>
            <a:off x="9251958" y="5328093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16" name="15 Elipse"/>
          <p:cNvSpPr/>
          <p:nvPr/>
        </p:nvSpPr>
        <p:spPr>
          <a:xfrm>
            <a:off x="9215559" y="579197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17" name="16 CuadroTexto"/>
          <p:cNvSpPr txBox="1"/>
          <p:nvPr/>
        </p:nvSpPr>
        <p:spPr>
          <a:xfrm>
            <a:off x="9180512" y="5301208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chemeClr val="bg1"/>
                </a:solidFill>
              </a:rPr>
              <a:t>10</a:t>
            </a:r>
            <a:endParaRPr lang="en-GB" sz="1200" dirty="0">
              <a:solidFill>
                <a:schemeClr val="bg1"/>
              </a:solidFill>
            </a:endParaRPr>
          </a:p>
        </p:txBody>
      </p:sp>
      <p:sp>
        <p:nvSpPr>
          <p:cNvPr id="18" name="17 CuadroTexto"/>
          <p:cNvSpPr txBox="1"/>
          <p:nvPr/>
        </p:nvSpPr>
        <p:spPr>
          <a:xfrm>
            <a:off x="9157590" y="5762284"/>
            <a:ext cx="328425" cy="2882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chemeClr val="bg1"/>
                </a:solidFill>
              </a:rPr>
              <a:t>11</a:t>
            </a:r>
            <a:endParaRPr lang="en-GB" sz="1200" dirty="0">
              <a:solidFill>
                <a:schemeClr val="bg1"/>
              </a:solidFill>
            </a:endParaRPr>
          </a:p>
        </p:txBody>
      </p:sp>
      <p:sp>
        <p:nvSpPr>
          <p:cNvPr id="19" name="18 Elipse"/>
          <p:cNvSpPr/>
          <p:nvPr/>
        </p:nvSpPr>
        <p:spPr>
          <a:xfrm>
            <a:off x="9226554" y="6122987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20" name="19 CuadroTexto"/>
          <p:cNvSpPr txBox="1"/>
          <p:nvPr/>
        </p:nvSpPr>
        <p:spPr>
          <a:xfrm>
            <a:off x="9168585" y="6093296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chemeClr val="bg1"/>
                </a:solidFill>
              </a:rPr>
              <a:t>12</a:t>
            </a:r>
            <a:endParaRPr lang="en-GB" sz="1200" dirty="0">
              <a:solidFill>
                <a:schemeClr val="bg1"/>
              </a:solidFill>
            </a:endParaRPr>
          </a:p>
        </p:txBody>
      </p:sp>
      <p:sp>
        <p:nvSpPr>
          <p:cNvPr id="21" name="20 Elipse"/>
          <p:cNvSpPr/>
          <p:nvPr/>
        </p:nvSpPr>
        <p:spPr>
          <a:xfrm>
            <a:off x="9212602" y="662682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22" name="21 CuadroTexto"/>
          <p:cNvSpPr txBox="1"/>
          <p:nvPr/>
        </p:nvSpPr>
        <p:spPr>
          <a:xfrm>
            <a:off x="9154633" y="6597137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chemeClr val="bg1"/>
                </a:solidFill>
              </a:rPr>
              <a:t>13</a:t>
            </a:r>
            <a:endParaRPr lang="en-GB" sz="1200" dirty="0">
              <a:solidFill>
                <a:schemeClr val="bg1"/>
              </a:solidFill>
            </a:endParaRPr>
          </a:p>
        </p:txBody>
      </p:sp>
      <p:sp>
        <p:nvSpPr>
          <p:cNvPr id="23" name="22 Elipse"/>
          <p:cNvSpPr/>
          <p:nvPr/>
        </p:nvSpPr>
        <p:spPr>
          <a:xfrm>
            <a:off x="9209453" y="695840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24" name="23 CuadroTexto"/>
          <p:cNvSpPr txBox="1"/>
          <p:nvPr/>
        </p:nvSpPr>
        <p:spPr>
          <a:xfrm>
            <a:off x="9151484" y="6928711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chemeClr val="bg1"/>
                </a:solidFill>
              </a:rPr>
              <a:t>14</a:t>
            </a:r>
            <a:endParaRPr lang="en-GB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177585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1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91170017"/>
              </p:ext>
            </p:extLst>
          </p:nvPr>
        </p:nvGraphicFramePr>
        <p:xfrm>
          <a:off x="-1476672" y="764704"/>
          <a:ext cx="12370562" cy="50641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59" name="Worksheet" r:id="rId4" imgW="11191749" imgH="4581583" progId="Excel.Sheet.12">
                  <p:embed/>
                </p:oleObj>
              </mc:Choice>
              <mc:Fallback>
                <p:oleObj name="Worksheet" r:id="rId4" imgW="11191749" imgH="4581583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1476672" y="764704"/>
                        <a:ext cx="12370562" cy="50641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0650114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57" t="17026" r="9043" b="20475"/>
          <a:stretch/>
        </p:blipFill>
        <p:spPr bwMode="auto">
          <a:xfrm>
            <a:off x="-441434" y="1245477"/>
            <a:ext cx="10799379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1742272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87" t="15948" r="10214" b="63362"/>
          <a:stretch/>
        </p:blipFill>
        <p:spPr bwMode="auto">
          <a:xfrm>
            <a:off x="-324544" y="2204864"/>
            <a:ext cx="10499834" cy="15134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5 Elipse"/>
          <p:cNvSpPr/>
          <p:nvPr/>
        </p:nvSpPr>
        <p:spPr>
          <a:xfrm>
            <a:off x="5292080" y="235570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7" name="6 Elipse"/>
          <p:cNvSpPr/>
          <p:nvPr/>
        </p:nvSpPr>
        <p:spPr>
          <a:xfrm>
            <a:off x="7659400" y="2341347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2</a:t>
            </a:r>
          </a:p>
        </p:txBody>
      </p:sp>
      <p:sp>
        <p:nvSpPr>
          <p:cNvPr id="8" name="7 Elipse"/>
          <p:cNvSpPr/>
          <p:nvPr/>
        </p:nvSpPr>
        <p:spPr>
          <a:xfrm>
            <a:off x="9036496" y="228510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smtClean="0"/>
              <a:t>3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143252500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3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53576483"/>
              </p:ext>
            </p:extLst>
          </p:nvPr>
        </p:nvGraphicFramePr>
        <p:xfrm>
          <a:off x="-2196752" y="1340768"/>
          <a:ext cx="14286150" cy="39361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30" name="Worksheet" r:id="rId4" imgW="10401362" imgH="2866965" progId="Excel.Sheet.12">
                  <p:embed/>
                </p:oleObj>
              </mc:Choice>
              <mc:Fallback>
                <p:oleObj name="Worksheet" r:id="rId4" imgW="10401362" imgH="2866965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2196752" y="1340768"/>
                        <a:ext cx="14286150" cy="39361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6439633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Imagen" descr="mu_specificaverageturnover_ca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0528" y="1268760"/>
            <a:ext cx="9900820" cy="371159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4 Elipse"/>
          <p:cNvSpPr/>
          <p:nvPr/>
        </p:nvSpPr>
        <p:spPr>
          <a:xfrm>
            <a:off x="9590903" y="322874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6" name="5 Elipse"/>
          <p:cNvSpPr/>
          <p:nvPr/>
        </p:nvSpPr>
        <p:spPr>
          <a:xfrm>
            <a:off x="9590903" y="357301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2</a:t>
            </a:r>
          </a:p>
        </p:txBody>
      </p:sp>
      <p:sp>
        <p:nvSpPr>
          <p:cNvPr id="7" name="6 Elipse"/>
          <p:cNvSpPr/>
          <p:nvPr/>
        </p:nvSpPr>
        <p:spPr>
          <a:xfrm>
            <a:off x="9590903" y="394200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smtClean="0"/>
              <a:t>3</a:t>
            </a:r>
            <a:endParaRPr lang="en-GB" sz="1200" dirty="0"/>
          </a:p>
        </p:txBody>
      </p:sp>
      <p:sp>
        <p:nvSpPr>
          <p:cNvPr id="8" name="7 Elipse"/>
          <p:cNvSpPr/>
          <p:nvPr/>
        </p:nvSpPr>
        <p:spPr>
          <a:xfrm>
            <a:off x="9590903" y="4357571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4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3174629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0528" y="1785938"/>
            <a:ext cx="9486900" cy="328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4 Elipse"/>
          <p:cNvSpPr/>
          <p:nvPr/>
        </p:nvSpPr>
        <p:spPr>
          <a:xfrm>
            <a:off x="9036496" y="337275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6" name="5 Elipse"/>
          <p:cNvSpPr/>
          <p:nvPr/>
        </p:nvSpPr>
        <p:spPr>
          <a:xfrm>
            <a:off x="9036496" y="371703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2</a:t>
            </a:r>
          </a:p>
        </p:txBody>
      </p:sp>
      <p:sp>
        <p:nvSpPr>
          <p:cNvPr id="7" name="6 Elipse"/>
          <p:cNvSpPr/>
          <p:nvPr/>
        </p:nvSpPr>
        <p:spPr>
          <a:xfrm>
            <a:off x="9036496" y="408601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smtClean="0"/>
              <a:t>3</a:t>
            </a:r>
            <a:endParaRPr lang="en-GB" sz="1200" dirty="0"/>
          </a:p>
        </p:txBody>
      </p:sp>
      <p:sp>
        <p:nvSpPr>
          <p:cNvPr id="8" name="7 Elipse"/>
          <p:cNvSpPr/>
          <p:nvPr/>
        </p:nvSpPr>
        <p:spPr>
          <a:xfrm>
            <a:off x="9036496" y="443711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4</a:t>
            </a:r>
            <a:endParaRPr lang="en-GB" sz="1200" dirty="0"/>
          </a:p>
        </p:txBody>
      </p:sp>
      <p:sp>
        <p:nvSpPr>
          <p:cNvPr id="9" name="8 Elipse"/>
          <p:cNvSpPr/>
          <p:nvPr/>
        </p:nvSpPr>
        <p:spPr>
          <a:xfrm>
            <a:off x="9052262" y="4773853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5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3396256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35" y="1316056"/>
            <a:ext cx="9013530" cy="41085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4 Elipse"/>
          <p:cNvSpPr/>
          <p:nvPr/>
        </p:nvSpPr>
        <p:spPr>
          <a:xfrm>
            <a:off x="4000232" y="171162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00" dirty="0"/>
          </a:p>
        </p:txBody>
      </p:sp>
      <p:sp>
        <p:nvSpPr>
          <p:cNvPr id="6" name="5 Elipse"/>
          <p:cNvSpPr/>
          <p:nvPr/>
        </p:nvSpPr>
        <p:spPr>
          <a:xfrm>
            <a:off x="4000232" y="1959897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00" dirty="0"/>
          </a:p>
        </p:txBody>
      </p:sp>
      <p:sp>
        <p:nvSpPr>
          <p:cNvPr id="7" name="6 CuadroTexto"/>
          <p:cNvSpPr txBox="1"/>
          <p:nvPr/>
        </p:nvSpPr>
        <p:spPr>
          <a:xfrm>
            <a:off x="3948638" y="1700808"/>
            <a:ext cx="3289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100" dirty="0" smtClean="0">
                <a:solidFill>
                  <a:schemeClr val="bg1"/>
                </a:solidFill>
              </a:rPr>
              <a:t>12</a:t>
            </a:r>
            <a:endParaRPr lang="en-GB" sz="1100" dirty="0">
              <a:solidFill>
                <a:schemeClr val="bg1"/>
              </a:solidFill>
            </a:endParaRPr>
          </a:p>
        </p:txBody>
      </p:sp>
      <p:sp>
        <p:nvSpPr>
          <p:cNvPr id="8" name="7 CuadroTexto"/>
          <p:cNvSpPr txBox="1"/>
          <p:nvPr/>
        </p:nvSpPr>
        <p:spPr>
          <a:xfrm>
            <a:off x="3955032" y="1947368"/>
            <a:ext cx="3289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 smtClean="0">
                <a:solidFill>
                  <a:schemeClr val="bg1"/>
                </a:solidFill>
              </a:rPr>
              <a:t>13</a:t>
            </a:r>
            <a:endParaRPr lang="en-GB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268967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3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52196651"/>
              </p:ext>
            </p:extLst>
          </p:nvPr>
        </p:nvGraphicFramePr>
        <p:xfrm>
          <a:off x="-1476672" y="764704"/>
          <a:ext cx="12448403" cy="46713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76" name="Worksheet" r:id="rId4" imgW="11191749" imgH="4200436" progId="Excel.Sheet.12">
                  <p:embed/>
                </p:oleObj>
              </mc:Choice>
              <mc:Fallback>
                <p:oleObj name="Worksheet" r:id="rId4" imgW="11191749" imgH="4200436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1476672" y="764704"/>
                        <a:ext cx="12448403" cy="467139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5780336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61" t="27034" r="8154" b="38698"/>
          <a:stretch/>
        </p:blipFill>
        <p:spPr bwMode="auto">
          <a:xfrm>
            <a:off x="-1476672" y="1717377"/>
            <a:ext cx="11382703" cy="25067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0199289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43" t="25848" r="9177" b="54341"/>
          <a:stretch/>
        </p:blipFill>
        <p:spPr bwMode="auto">
          <a:xfrm>
            <a:off x="-759159" y="2286001"/>
            <a:ext cx="10783614" cy="1449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6 Elipse"/>
          <p:cNvSpPr/>
          <p:nvPr/>
        </p:nvSpPr>
        <p:spPr>
          <a:xfrm>
            <a:off x="9766451" y="270892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179595538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3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7257972"/>
              </p:ext>
            </p:extLst>
          </p:nvPr>
        </p:nvGraphicFramePr>
        <p:xfrm>
          <a:off x="63970" y="2708920"/>
          <a:ext cx="9086850" cy="1533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47" name="Worksheet" r:id="rId4" imgW="9086750" imgH="1533493" progId="Excel.Sheet.12">
                  <p:embed/>
                </p:oleObj>
              </mc:Choice>
              <mc:Fallback>
                <p:oleObj name="Worksheet" r:id="rId4" imgW="9086750" imgH="1533493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3970" y="2708920"/>
                        <a:ext cx="9086850" cy="1533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2408045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3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06762197"/>
              </p:ext>
            </p:extLst>
          </p:nvPr>
        </p:nvGraphicFramePr>
        <p:xfrm>
          <a:off x="-2196752" y="1124744"/>
          <a:ext cx="12847709" cy="34929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71" name="Worksheet" r:id="rId4" imgW="9848793" imgH="2676391" progId="Excel.Sheet.12">
                  <p:embed/>
                </p:oleObj>
              </mc:Choice>
              <mc:Fallback>
                <p:oleObj name="Worksheet" r:id="rId4" imgW="9848793" imgH="2676391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2196752" y="1124744"/>
                        <a:ext cx="12847709" cy="349297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2753385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56" t="23707" r="9124" b="51294"/>
          <a:stretch/>
        </p:blipFill>
        <p:spPr bwMode="auto">
          <a:xfrm>
            <a:off x="-612576" y="2276872"/>
            <a:ext cx="10815145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2427230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88" t="48061" r="9607" b="30172"/>
          <a:stretch/>
        </p:blipFill>
        <p:spPr bwMode="auto">
          <a:xfrm>
            <a:off x="-828600" y="2719551"/>
            <a:ext cx="10578662" cy="15923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5 Elipse"/>
          <p:cNvSpPr/>
          <p:nvPr/>
        </p:nvSpPr>
        <p:spPr>
          <a:xfrm>
            <a:off x="4788024" y="282069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7" name="6 Elipse"/>
          <p:cNvSpPr/>
          <p:nvPr/>
        </p:nvSpPr>
        <p:spPr>
          <a:xfrm>
            <a:off x="7164288" y="2820697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97075504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1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82809320"/>
              </p:ext>
            </p:extLst>
          </p:nvPr>
        </p:nvGraphicFramePr>
        <p:xfrm>
          <a:off x="-1980728" y="1988840"/>
          <a:ext cx="13336436" cy="26499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91" name="Worksheet" r:id="rId4" imgW="9639319" imgH="1914639" progId="Excel.Sheet.12">
                  <p:embed/>
                </p:oleObj>
              </mc:Choice>
              <mc:Fallback>
                <p:oleObj name="Worksheet" r:id="rId4" imgW="9639319" imgH="1914639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1980728" y="1988840"/>
                        <a:ext cx="13336436" cy="264992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6650922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40" y="932983"/>
            <a:ext cx="8981005" cy="50460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2 Elipse"/>
          <p:cNvSpPr/>
          <p:nvPr/>
        </p:nvSpPr>
        <p:spPr>
          <a:xfrm>
            <a:off x="7371368" y="2429121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4" name="3 Elipse"/>
          <p:cNvSpPr/>
          <p:nvPr/>
        </p:nvSpPr>
        <p:spPr>
          <a:xfrm>
            <a:off x="7371367" y="289341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5" name="4 Elipse"/>
          <p:cNvSpPr/>
          <p:nvPr/>
        </p:nvSpPr>
        <p:spPr>
          <a:xfrm>
            <a:off x="7371368" y="314096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  <p:sp>
        <p:nvSpPr>
          <p:cNvPr id="6" name="5 Elipse"/>
          <p:cNvSpPr/>
          <p:nvPr/>
        </p:nvSpPr>
        <p:spPr>
          <a:xfrm>
            <a:off x="7371368" y="3380991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4</a:t>
            </a:r>
            <a:endParaRPr lang="en-GB" sz="1200" dirty="0"/>
          </a:p>
        </p:txBody>
      </p:sp>
      <p:sp>
        <p:nvSpPr>
          <p:cNvPr id="7" name="6 Elipse"/>
          <p:cNvSpPr/>
          <p:nvPr/>
        </p:nvSpPr>
        <p:spPr>
          <a:xfrm>
            <a:off x="7387134" y="371703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5</a:t>
            </a:r>
            <a:endParaRPr lang="en-GB" sz="1200" dirty="0"/>
          </a:p>
        </p:txBody>
      </p:sp>
      <p:sp>
        <p:nvSpPr>
          <p:cNvPr id="8" name="7 Elipse"/>
          <p:cNvSpPr/>
          <p:nvPr/>
        </p:nvSpPr>
        <p:spPr>
          <a:xfrm>
            <a:off x="7387135" y="396458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6</a:t>
            </a:r>
            <a:endParaRPr lang="en-GB" sz="1200" dirty="0"/>
          </a:p>
        </p:txBody>
      </p:sp>
      <p:sp>
        <p:nvSpPr>
          <p:cNvPr id="9" name="8 Elipse"/>
          <p:cNvSpPr/>
          <p:nvPr/>
        </p:nvSpPr>
        <p:spPr>
          <a:xfrm>
            <a:off x="7387135" y="4204611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7</a:t>
            </a:r>
            <a:endParaRPr lang="en-GB" sz="1200" dirty="0"/>
          </a:p>
        </p:txBody>
      </p:sp>
      <p:sp>
        <p:nvSpPr>
          <p:cNvPr id="10" name="9 Elipse"/>
          <p:cNvSpPr/>
          <p:nvPr/>
        </p:nvSpPr>
        <p:spPr>
          <a:xfrm>
            <a:off x="7387134" y="471832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8</a:t>
            </a:r>
            <a:endParaRPr lang="en-GB" sz="1200" dirty="0"/>
          </a:p>
        </p:txBody>
      </p:sp>
      <p:sp>
        <p:nvSpPr>
          <p:cNvPr id="11" name="10 Elipse"/>
          <p:cNvSpPr/>
          <p:nvPr/>
        </p:nvSpPr>
        <p:spPr>
          <a:xfrm>
            <a:off x="7387135" y="496587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smtClean="0"/>
              <a:t>9</a:t>
            </a:r>
            <a:endParaRPr lang="en-GB" sz="1200" dirty="0"/>
          </a:p>
        </p:txBody>
      </p:sp>
      <p:sp>
        <p:nvSpPr>
          <p:cNvPr id="12" name="11 Elipse"/>
          <p:cNvSpPr/>
          <p:nvPr/>
        </p:nvSpPr>
        <p:spPr>
          <a:xfrm>
            <a:off x="7387135" y="5237433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2" name="1 CuadroTexto"/>
          <p:cNvSpPr txBox="1"/>
          <p:nvPr/>
        </p:nvSpPr>
        <p:spPr>
          <a:xfrm>
            <a:off x="7328470" y="5211312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chemeClr val="bg1"/>
                </a:solidFill>
              </a:rPr>
              <a:t>10</a:t>
            </a:r>
            <a:endParaRPr lang="en-GB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67815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0528" y="524144"/>
            <a:ext cx="9496425" cy="584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245512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" descr="C:\ESPD-EDM-02.00.00-asciidoc\espd-data-model\docs\src\main\asciidoc\images\PaymentOfTaxes_CA_mock-up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3910"/>
          <a:stretch/>
        </p:blipFill>
        <p:spPr bwMode="auto">
          <a:xfrm>
            <a:off x="-1836712" y="610923"/>
            <a:ext cx="11687175" cy="1627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878635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4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78878694"/>
              </p:ext>
            </p:extLst>
          </p:nvPr>
        </p:nvGraphicFramePr>
        <p:xfrm>
          <a:off x="323528" y="188640"/>
          <a:ext cx="8427640" cy="64210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15" name="Worksheet" r:id="rId4" imgW="11763483" imgH="8963145" progId="Excel.Sheet.12">
                  <p:embed/>
                </p:oleObj>
              </mc:Choice>
              <mc:Fallback>
                <p:oleObj name="Worksheet" r:id="rId4" imgW="11763483" imgH="8963145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23528" y="188640"/>
                        <a:ext cx="8427640" cy="642105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8542067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45" t="22091" r="10134" b="53771"/>
          <a:stretch/>
        </p:blipFill>
        <p:spPr bwMode="auto">
          <a:xfrm>
            <a:off x="-756745" y="2564904"/>
            <a:ext cx="10515600" cy="1765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3639654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9" t="46121" r="10334" b="29957"/>
          <a:stretch/>
        </p:blipFill>
        <p:spPr bwMode="auto">
          <a:xfrm>
            <a:off x="-756592" y="2494325"/>
            <a:ext cx="10736317" cy="17499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5 Elipse"/>
          <p:cNvSpPr/>
          <p:nvPr/>
        </p:nvSpPr>
        <p:spPr>
          <a:xfrm>
            <a:off x="9863169" y="299695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94597143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5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" y="1900238"/>
            <a:ext cx="8915400" cy="305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7082887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45" t="22091" r="10134" b="53771"/>
          <a:stretch/>
        </p:blipFill>
        <p:spPr bwMode="auto">
          <a:xfrm>
            <a:off x="-756745" y="2564904"/>
            <a:ext cx="10515600" cy="1765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0124898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0528" y="1309688"/>
            <a:ext cx="9686925" cy="423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2 Elipse"/>
          <p:cNvSpPr/>
          <p:nvPr/>
        </p:nvSpPr>
        <p:spPr>
          <a:xfrm>
            <a:off x="8100392" y="4141547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4" name="3 Elipse"/>
          <p:cNvSpPr/>
          <p:nvPr/>
        </p:nvSpPr>
        <p:spPr>
          <a:xfrm>
            <a:off x="8115728" y="450912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394401607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686925" cy="9839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2 Elipse"/>
          <p:cNvSpPr/>
          <p:nvPr/>
        </p:nvSpPr>
        <p:spPr>
          <a:xfrm>
            <a:off x="7996852" y="479715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4" name="3 Elipse"/>
          <p:cNvSpPr/>
          <p:nvPr/>
        </p:nvSpPr>
        <p:spPr>
          <a:xfrm>
            <a:off x="7996422" y="516472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5" name="4 Elipse"/>
          <p:cNvSpPr/>
          <p:nvPr/>
        </p:nvSpPr>
        <p:spPr>
          <a:xfrm>
            <a:off x="7956376" y="3645024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34023253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24544" y="310134"/>
            <a:ext cx="9677400" cy="6296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2 Elipse"/>
          <p:cNvSpPr/>
          <p:nvPr/>
        </p:nvSpPr>
        <p:spPr>
          <a:xfrm>
            <a:off x="8830347" y="299695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4" name="3 Elipse"/>
          <p:cNvSpPr/>
          <p:nvPr/>
        </p:nvSpPr>
        <p:spPr>
          <a:xfrm>
            <a:off x="8830347" y="346417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5" name="4 Elipse"/>
          <p:cNvSpPr/>
          <p:nvPr/>
        </p:nvSpPr>
        <p:spPr>
          <a:xfrm>
            <a:off x="8830347" y="273363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  <p:sp>
        <p:nvSpPr>
          <p:cNvPr id="6" name="5 Elipse"/>
          <p:cNvSpPr/>
          <p:nvPr/>
        </p:nvSpPr>
        <p:spPr>
          <a:xfrm>
            <a:off x="8820472" y="5716779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5</a:t>
            </a:r>
            <a:endParaRPr lang="en-GB" sz="1200" dirty="0"/>
          </a:p>
        </p:txBody>
      </p:sp>
      <p:sp>
        <p:nvSpPr>
          <p:cNvPr id="7" name="6 Elipse"/>
          <p:cNvSpPr/>
          <p:nvPr/>
        </p:nvSpPr>
        <p:spPr>
          <a:xfrm>
            <a:off x="8820472" y="5365683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4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428907686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1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58581265"/>
              </p:ext>
            </p:extLst>
          </p:nvPr>
        </p:nvGraphicFramePr>
        <p:xfrm>
          <a:off x="-468560" y="548680"/>
          <a:ext cx="10218705" cy="57453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31" name="Worksheet" r:id="rId4" imgW="12553870" imgH="7057953" progId="Excel.Sheet.12">
                  <p:embed/>
                </p:oleObj>
              </mc:Choice>
              <mc:Fallback>
                <p:oleObj name="Worksheet" r:id="rId4" imgW="12553870" imgH="7057953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468560" y="548680"/>
                        <a:ext cx="10218705" cy="574536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7662286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13" t="34267" r="7912" b="32867"/>
          <a:stretch/>
        </p:blipFill>
        <p:spPr bwMode="auto">
          <a:xfrm>
            <a:off x="-972616" y="1628800"/>
            <a:ext cx="11004331" cy="24042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739820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ESPD-EDM-02.00.00-asciidoc\espd-data-model\docs\src\main\asciidoc\images\PaymentOfTaxes_EO_mock-up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2536" y="116632"/>
            <a:ext cx="9572625" cy="6029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3 Rectángulo redondeado"/>
          <p:cNvSpPr/>
          <p:nvPr/>
        </p:nvSpPr>
        <p:spPr>
          <a:xfrm>
            <a:off x="3563888" y="2564904"/>
            <a:ext cx="5580112" cy="1872208"/>
          </a:xfrm>
          <a:prstGeom prst="roundRect">
            <a:avLst/>
          </a:prstGeom>
          <a:noFill/>
          <a:ln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4 CuadroTexto"/>
          <p:cNvSpPr txBox="1"/>
          <p:nvPr/>
        </p:nvSpPr>
        <p:spPr>
          <a:xfrm>
            <a:off x="899592" y="2767073"/>
            <a:ext cx="208823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rgbClr val="00B050"/>
                </a:solidFill>
              </a:rPr>
              <a:t>This property is shown only if the answer to the previous QUESTION is ‘Yes’</a:t>
            </a:r>
            <a:endParaRPr lang="en-GB" dirty="0">
              <a:solidFill>
                <a:srgbClr val="00B050"/>
              </a:solidFill>
            </a:endParaRPr>
          </a:p>
        </p:txBody>
      </p:sp>
      <p:cxnSp>
        <p:nvCxnSpPr>
          <p:cNvPr id="7" name="6 Conector recto de flecha"/>
          <p:cNvCxnSpPr>
            <a:stCxn id="5" idx="3"/>
            <a:endCxn id="4" idx="1"/>
          </p:cNvCxnSpPr>
          <p:nvPr/>
        </p:nvCxnSpPr>
        <p:spPr>
          <a:xfrm flipV="1">
            <a:off x="2987824" y="3501008"/>
            <a:ext cx="576064" cy="4729"/>
          </a:xfrm>
          <a:prstGeom prst="straightConnector1">
            <a:avLst/>
          </a:prstGeom>
          <a:ln w="19050">
            <a:solidFill>
              <a:srgbClr val="92D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9 Elipse"/>
          <p:cNvSpPr/>
          <p:nvPr/>
        </p:nvSpPr>
        <p:spPr>
          <a:xfrm>
            <a:off x="8980381" y="275501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4</a:t>
            </a:r>
            <a:endParaRPr lang="en-GB" sz="1200" dirty="0"/>
          </a:p>
        </p:txBody>
      </p:sp>
      <p:sp>
        <p:nvSpPr>
          <p:cNvPr id="11" name="10 Elipse"/>
          <p:cNvSpPr/>
          <p:nvPr/>
        </p:nvSpPr>
        <p:spPr>
          <a:xfrm>
            <a:off x="8980381" y="4020844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12" name="11 Elipse"/>
          <p:cNvSpPr/>
          <p:nvPr/>
        </p:nvSpPr>
        <p:spPr>
          <a:xfrm>
            <a:off x="8980381" y="4951051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6</a:t>
            </a:r>
            <a:endParaRPr lang="en-GB" sz="1200" dirty="0"/>
          </a:p>
        </p:txBody>
      </p:sp>
      <p:sp>
        <p:nvSpPr>
          <p:cNvPr id="13" name="12 Elipse"/>
          <p:cNvSpPr/>
          <p:nvPr/>
        </p:nvSpPr>
        <p:spPr>
          <a:xfrm>
            <a:off x="8980381" y="5328504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smtClean="0"/>
              <a:t>7</a:t>
            </a:r>
            <a:endParaRPr lang="en-GB" sz="1200" dirty="0"/>
          </a:p>
        </p:txBody>
      </p:sp>
      <p:sp>
        <p:nvSpPr>
          <p:cNvPr id="14" name="13 Elipse"/>
          <p:cNvSpPr/>
          <p:nvPr/>
        </p:nvSpPr>
        <p:spPr>
          <a:xfrm>
            <a:off x="8980381" y="570219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smtClean="0"/>
              <a:t>8</a:t>
            </a:r>
            <a:endParaRPr lang="en-GB" sz="1200" dirty="0"/>
          </a:p>
        </p:txBody>
      </p:sp>
      <p:sp>
        <p:nvSpPr>
          <p:cNvPr id="15" name="14 CuadroTexto"/>
          <p:cNvSpPr txBox="1"/>
          <p:nvPr/>
        </p:nvSpPr>
        <p:spPr>
          <a:xfrm>
            <a:off x="8970820" y="3998557"/>
            <a:ext cx="2568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100" dirty="0" smtClean="0">
                <a:solidFill>
                  <a:schemeClr val="bg1"/>
                </a:solidFill>
              </a:rPr>
              <a:t>5</a:t>
            </a:r>
            <a:endParaRPr lang="en-GB" sz="1100" dirty="0">
              <a:solidFill>
                <a:schemeClr val="bg1"/>
              </a:solidFill>
            </a:endParaRPr>
          </a:p>
        </p:txBody>
      </p:sp>
      <p:sp>
        <p:nvSpPr>
          <p:cNvPr id="20" name="19 Elipse"/>
          <p:cNvSpPr/>
          <p:nvPr/>
        </p:nvSpPr>
        <p:spPr>
          <a:xfrm>
            <a:off x="8980381" y="1342853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2</a:t>
            </a:r>
          </a:p>
        </p:txBody>
      </p:sp>
      <p:sp>
        <p:nvSpPr>
          <p:cNvPr id="24" name="23 Elipse"/>
          <p:cNvSpPr/>
          <p:nvPr/>
        </p:nvSpPr>
        <p:spPr>
          <a:xfrm>
            <a:off x="8980381" y="180434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  <p:sp>
        <p:nvSpPr>
          <p:cNvPr id="2" name="1 Rectángulo"/>
          <p:cNvSpPr/>
          <p:nvPr/>
        </p:nvSpPr>
        <p:spPr>
          <a:xfrm>
            <a:off x="-12004" y="1680949"/>
            <a:ext cx="1224136" cy="4162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15 Elipse"/>
          <p:cNvSpPr/>
          <p:nvPr/>
        </p:nvSpPr>
        <p:spPr>
          <a:xfrm>
            <a:off x="-371377" y="111898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60654816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45" t="34698" r="8639" b="37285"/>
          <a:stretch/>
        </p:blipFill>
        <p:spPr bwMode="auto">
          <a:xfrm>
            <a:off x="-900608" y="2060848"/>
            <a:ext cx="10736317" cy="20495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5 Elipse"/>
          <p:cNvSpPr/>
          <p:nvPr/>
        </p:nvSpPr>
        <p:spPr>
          <a:xfrm>
            <a:off x="9108504" y="2668444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44942592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Resultado de imagen de the web of dat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14363" y="2662238"/>
            <a:ext cx="10372726" cy="153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3258872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13" t="34267" r="7912" b="32867"/>
          <a:stretch/>
        </p:blipFill>
        <p:spPr bwMode="auto">
          <a:xfrm>
            <a:off x="-972616" y="2060848"/>
            <a:ext cx="11004331" cy="24042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2770428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13" t="34267" r="7912" b="32867"/>
          <a:stretch/>
        </p:blipFill>
        <p:spPr bwMode="auto">
          <a:xfrm>
            <a:off x="-972616" y="1628800"/>
            <a:ext cx="11004331" cy="24042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442570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686925" cy="966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4 Elipse"/>
          <p:cNvSpPr/>
          <p:nvPr/>
        </p:nvSpPr>
        <p:spPr>
          <a:xfrm>
            <a:off x="8861414" y="349347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6" name="5 Elipse"/>
          <p:cNvSpPr/>
          <p:nvPr/>
        </p:nvSpPr>
        <p:spPr>
          <a:xfrm>
            <a:off x="8861414" y="444534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7" name="6 Elipse"/>
          <p:cNvSpPr/>
          <p:nvPr/>
        </p:nvSpPr>
        <p:spPr>
          <a:xfrm>
            <a:off x="8861414" y="551723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5</a:t>
            </a:r>
            <a:endParaRPr lang="en-GB" sz="1200" dirty="0"/>
          </a:p>
        </p:txBody>
      </p:sp>
      <p:sp>
        <p:nvSpPr>
          <p:cNvPr id="8" name="7 Elipse"/>
          <p:cNvSpPr/>
          <p:nvPr/>
        </p:nvSpPr>
        <p:spPr>
          <a:xfrm>
            <a:off x="8861414" y="522920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4</a:t>
            </a:r>
            <a:endParaRPr lang="en-GB" sz="1200" dirty="0"/>
          </a:p>
        </p:txBody>
      </p:sp>
      <p:sp>
        <p:nvSpPr>
          <p:cNvPr id="10" name="9 Elipse"/>
          <p:cNvSpPr/>
          <p:nvPr/>
        </p:nvSpPr>
        <p:spPr>
          <a:xfrm>
            <a:off x="8861414" y="717341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6</a:t>
            </a:r>
            <a:endParaRPr lang="en-GB" sz="1200" dirty="0"/>
          </a:p>
        </p:txBody>
      </p:sp>
      <p:sp>
        <p:nvSpPr>
          <p:cNvPr id="11" name="10 Elipse"/>
          <p:cNvSpPr/>
          <p:nvPr/>
        </p:nvSpPr>
        <p:spPr>
          <a:xfrm>
            <a:off x="8861414" y="812528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7</a:t>
            </a:r>
            <a:endParaRPr lang="en-GB" sz="1200" dirty="0"/>
          </a:p>
        </p:txBody>
      </p:sp>
      <p:sp>
        <p:nvSpPr>
          <p:cNvPr id="13" name="12 Elipse"/>
          <p:cNvSpPr/>
          <p:nvPr/>
        </p:nvSpPr>
        <p:spPr>
          <a:xfrm>
            <a:off x="8861414" y="854156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8</a:t>
            </a:r>
            <a:endParaRPr lang="en-GB" sz="1200" dirty="0"/>
          </a:p>
        </p:txBody>
      </p:sp>
      <p:sp>
        <p:nvSpPr>
          <p:cNvPr id="14" name="13 Elipse"/>
          <p:cNvSpPr/>
          <p:nvPr/>
        </p:nvSpPr>
        <p:spPr>
          <a:xfrm>
            <a:off x="8861414" y="4861627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351366982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 descr="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2536" y="980728"/>
            <a:ext cx="9686925" cy="4591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4 Elipse"/>
          <p:cNvSpPr/>
          <p:nvPr/>
        </p:nvSpPr>
        <p:spPr>
          <a:xfrm>
            <a:off x="-225806" y="4511751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7" name="6 Elipse"/>
          <p:cNvSpPr/>
          <p:nvPr/>
        </p:nvSpPr>
        <p:spPr>
          <a:xfrm>
            <a:off x="-225806" y="515841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5</a:t>
            </a:r>
            <a:endParaRPr lang="en-GB" sz="1200" dirty="0"/>
          </a:p>
        </p:txBody>
      </p:sp>
      <p:sp>
        <p:nvSpPr>
          <p:cNvPr id="8" name="7 Elipse"/>
          <p:cNvSpPr/>
          <p:nvPr/>
        </p:nvSpPr>
        <p:spPr>
          <a:xfrm>
            <a:off x="-223209" y="494673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4</a:t>
            </a:r>
            <a:endParaRPr lang="en-GB" sz="1200" dirty="0"/>
          </a:p>
        </p:txBody>
      </p:sp>
      <p:sp>
        <p:nvSpPr>
          <p:cNvPr id="11" name="10 Elipse"/>
          <p:cNvSpPr/>
          <p:nvPr/>
        </p:nvSpPr>
        <p:spPr>
          <a:xfrm>
            <a:off x="-225806" y="4738634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  <p:sp>
        <p:nvSpPr>
          <p:cNvPr id="12" name="11 Elipse"/>
          <p:cNvSpPr/>
          <p:nvPr/>
        </p:nvSpPr>
        <p:spPr>
          <a:xfrm>
            <a:off x="8742573" y="357301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9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83632148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66975" y="90488"/>
            <a:ext cx="14077950" cy="6677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5606571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4124</TotalTime>
  <Words>362</Words>
  <Application>Microsoft Office PowerPoint</Application>
  <PresentationFormat>Presentación en pantalla (4:3)</PresentationFormat>
  <Paragraphs>241</Paragraphs>
  <Slides>96</Slides>
  <Notes>5</Notes>
  <HiddenSlides>0</HiddenSlides>
  <MMClips>0</MMClips>
  <ScaleCrop>false</ScaleCrop>
  <HeadingPairs>
    <vt:vector size="6" baseType="variant">
      <vt:variant>
        <vt:lpstr>Tema</vt:lpstr>
      </vt:variant>
      <vt:variant>
        <vt:i4>1</vt:i4>
      </vt:variant>
      <vt:variant>
        <vt:lpstr>Servidores OLE incrustados</vt:lpstr>
      </vt:variant>
      <vt:variant>
        <vt:i4>1</vt:i4>
      </vt:variant>
      <vt:variant>
        <vt:lpstr>Títulos de diapositiva</vt:lpstr>
      </vt:variant>
      <vt:variant>
        <vt:i4>96</vt:i4>
      </vt:variant>
    </vt:vector>
  </HeadingPairs>
  <TitlesOfParts>
    <vt:vector size="98" baseType="lpstr">
      <vt:lpstr>Tema de Office</vt:lpstr>
      <vt:lpstr>Worksheet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everis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Enric Staromiejski Torregrosa</dc:creator>
  <cp:lastModifiedBy>Enric Staromiejski Torregrosa</cp:lastModifiedBy>
  <cp:revision>107</cp:revision>
  <dcterms:created xsi:type="dcterms:W3CDTF">2017-07-26T08:01:18Z</dcterms:created>
  <dcterms:modified xsi:type="dcterms:W3CDTF">2017-08-10T19:43:15Z</dcterms:modified>
</cp:coreProperties>
</file>